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903" r:id="rId2"/>
    <p:sldId id="1068" r:id="rId3"/>
    <p:sldId id="890" r:id="rId4"/>
    <p:sldId id="891" r:id="rId5"/>
    <p:sldId id="892" r:id="rId6"/>
    <p:sldId id="1069" r:id="rId7"/>
    <p:sldId id="894" r:id="rId8"/>
    <p:sldId id="895" r:id="rId9"/>
    <p:sldId id="896" r:id="rId10"/>
    <p:sldId id="897" r:id="rId11"/>
    <p:sldId id="898" r:id="rId12"/>
    <p:sldId id="914" r:id="rId13"/>
    <p:sldId id="899" r:id="rId14"/>
    <p:sldId id="900" r:id="rId15"/>
    <p:sldId id="901" r:id="rId16"/>
    <p:sldId id="902" r:id="rId17"/>
    <p:sldId id="1070"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4" autoAdjust="0"/>
    <p:restoredTop sz="85523" autoAdjust="0"/>
  </p:normalViewPr>
  <p:slideViewPr>
    <p:cSldViewPr>
      <p:cViewPr varScale="1">
        <p:scale>
          <a:sx n="51" d="100"/>
          <a:sy n="51" d="100"/>
        </p:scale>
        <p:origin x="1050" y="72"/>
      </p:cViewPr>
      <p:guideLst>
        <p:guide orient="horz" pos="2160"/>
        <p:guide pos="2880"/>
      </p:guideLst>
    </p:cSldViewPr>
  </p:slideViewPr>
  <p:outlineViewPr>
    <p:cViewPr>
      <p:scale>
        <a:sx n="33" d="100"/>
        <a:sy n="33" d="100"/>
      </p:scale>
      <p:origin x="0" y="14232"/>
    </p:cViewPr>
  </p:outlineViewPr>
  <p:notesTextViewPr>
    <p:cViewPr>
      <p:scale>
        <a:sx n="1" d="1"/>
        <a:sy n="1" d="1"/>
      </p:scale>
      <p:origin x="0" y="0"/>
    </p:cViewPr>
  </p:notesTextViewPr>
  <p:sorterViewPr>
    <p:cViewPr>
      <p:scale>
        <a:sx n="100" d="100"/>
        <a:sy n="100" d="100"/>
      </p:scale>
      <p:origin x="0" y="83916"/>
    </p:cViewPr>
  </p:sorter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EE460C-7569-4403-9429-114B3C27602B}" type="datetimeFigureOut">
              <a:rPr lang="es-CO" smtClean="0"/>
              <a:t>23/12/2015</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268605-BE42-49F2-86B4-378C51948F58}" type="slidenum">
              <a:rPr lang="es-CO" smtClean="0"/>
              <a:t>‹Nº›</a:t>
            </a:fld>
            <a:endParaRPr lang="es-CO"/>
          </a:p>
        </p:txBody>
      </p:sp>
    </p:spTree>
    <p:extLst>
      <p:ext uri="{BB962C8B-B14F-4D97-AF65-F5344CB8AC3E}">
        <p14:creationId xmlns:p14="http://schemas.microsoft.com/office/powerpoint/2010/main" val="787000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40533-B583-4D4A-9ED5-1CD4ACB275F4}" type="datetimeFigureOut">
              <a:rPr lang="es-CO" smtClean="0"/>
              <a:t>23/12/2015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F2436-705F-474B-BBF6-B8A728403EF5}" type="slidenum">
              <a:rPr lang="es-CO" smtClean="0"/>
              <a:t>‹Nº›</a:t>
            </a:fld>
            <a:endParaRPr lang="es-CO"/>
          </a:p>
        </p:txBody>
      </p:sp>
    </p:spTree>
    <p:extLst>
      <p:ext uri="{BB962C8B-B14F-4D97-AF65-F5344CB8AC3E}">
        <p14:creationId xmlns:p14="http://schemas.microsoft.com/office/powerpoint/2010/main" val="90549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3CF2436-705F-474B-BBF6-B8A728403EF5}" type="slidenum">
              <a:rPr lang="es-CO" smtClean="0"/>
              <a:t>16</a:t>
            </a:fld>
            <a:endParaRPr lang="es-CO"/>
          </a:p>
        </p:txBody>
      </p:sp>
    </p:spTree>
    <p:extLst>
      <p:ext uri="{BB962C8B-B14F-4D97-AF65-F5344CB8AC3E}">
        <p14:creationId xmlns:p14="http://schemas.microsoft.com/office/powerpoint/2010/main" val="248317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192519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18089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246444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154487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212948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31636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377291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CO" dirty="0"/>
          </a:p>
        </p:txBody>
      </p:sp>
      <p:sp>
        <p:nvSpPr>
          <p:cNvPr id="3" name="2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27596182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22897940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348988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C13ED4-B71A-485E-B651-4D88243B0C78}" type="datetimeFigureOut">
              <a:rPr lang="es-CO" smtClean="0"/>
              <a:t>23/12/2015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BCD2CBF-BEA3-499C-B5B7-1AAE5990069A}" type="slidenum">
              <a:rPr lang="es-CO" smtClean="0"/>
              <a:t>‹Nº›</a:t>
            </a:fld>
            <a:endParaRPr lang="es-CO"/>
          </a:p>
        </p:txBody>
      </p:sp>
    </p:spTree>
    <p:extLst>
      <p:ext uri="{BB962C8B-B14F-4D97-AF65-F5344CB8AC3E}">
        <p14:creationId xmlns:p14="http://schemas.microsoft.com/office/powerpoint/2010/main" val="412673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5 Marcador de contenid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3463"/>
            <a:ext cx="9144000" cy="6871463"/>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13ED4-B71A-485E-B651-4D88243B0C78}" type="datetimeFigureOut">
              <a:rPr lang="es-CO" smtClean="0"/>
              <a:t>23/12/2015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D2CBF-BEA3-499C-B5B7-1AAE5990069A}" type="slidenum">
              <a:rPr lang="es-CO" smtClean="0"/>
              <a:t>‹Nº›</a:t>
            </a:fld>
            <a:endParaRPr lang="es-CO"/>
          </a:p>
        </p:txBody>
      </p:sp>
      <p:pic>
        <p:nvPicPr>
          <p:cNvPr id="7" name="Picture 2" descr="C:\Users\User\Downloads\Hemos Cumplido y Má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27551" y="5877272"/>
            <a:ext cx="2041730" cy="906536"/>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userDrawn="1"/>
        </p:nvSpPr>
        <p:spPr>
          <a:xfrm>
            <a:off x="6228184" y="980728"/>
            <a:ext cx="2520280" cy="374461"/>
          </a:xfrm>
          <a:prstGeom prst="rect">
            <a:avLst/>
          </a:prstGeom>
          <a:noFill/>
          <a:ln>
            <a:noFill/>
          </a:ln>
        </p:spPr>
        <p:txBody>
          <a:bodyPr wrap="square">
            <a:spAutoFit/>
          </a:bodyPr>
          <a:lstStyle/>
          <a:p>
            <a:pPr algn="l" fontAlgn="auto">
              <a:lnSpc>
                <a:spcPts val="2160"/>
              </a:lnSpc>
              <a:spcBef>
                <a:spcPts val="0"/>
              </a:spcBef>
              <a:spcAft>
                <a:spcPts val="0"/>
              </a:spcAft>
              <a:defRPr/>
            </a:pPr>
            <a:r>
              <a:rPr lang="es-CO" sz="1100" b="0" dirty="0" smtClean="0">
                <a:ln w="12700">
                  <a:solidFill>
                    <a:srgbClr val="FF0000"/>
                  </a:solidFill>
                  <a:prstDash val="solid"/>
                </a:ln>
                <a:solidFill>
                  <a:srgbClr val="C00000"/>
                </a:solidFill>
                <a:effectLst/>
                <a:latin typeface="Franklin Gothic Medium Cond" panose="020B0606030402020204" pitchFamily="34" charset="0"/>
              </a:rPr>
              <a:t>INFORME DE GESTIÓN  1º Semestre</a:t>
            </a:r>
            <a:r>
              <a:rPr lang="es-CO" sz="1100" b="0" baseline="0" dirty="0" smtClean="0">
                <a:ln w="12700">
                  <a:solidFill>
                    <a:srgbClr val="FF0000"/>
                  </a:solidFill>
                  <a:prstDash val="solid"/>
                </a:ln>
                <a:solidFill>
                  <a:srgbClr val="C00000"/>
                </a:solidFill>
                <a:effectLst/>
                <a:latin typeface="Franklin Gothic Medium Cond" panose="020B0606030402020204" pitchFamily="34" charset="0"/>
              </a:rPr>
              <a:t> </a:t>
            </a:r>
            <a:r>
              <a:rPr lang="es-CO" sz="1100" b="0" dirty="0" smtClean="0">
                <a:ln w="12700">
                  <a:solidFill>
                    <a:srgbClr val="FF0000"/>
                  </a:solidFill>
                  <a:prstDash val="solid"/>
                </a:ln>
                <a:solidFill>
                  <a:srgbClr val="C00000"/>
                </a:solidFill>
                <a:effectLst/>
                <a:latin typeface="Franklin Gothic Medium Cond" panose="020B0606030402020204" pitchFamily="34" charset="0"/>
              </a:rPr>
              <a:t>2015</a:t>
            </a:r>
            <a:endParaRPr lang="es-CO" sz="600" b="0" dirty="0">
              <a:ln w="12700">
                <a:solidFill>
                  <a:srgbClr val="FF0000"/>
                </a:solidFill>
                <a:prstDash val="solid"/>
              </a:ln>
              <a:solidFill>
                <a:srgbClr val="C00000"/>
              </a:solidFill>
              <a:effectLst/>
              <a:latin typeface="Franklin Gothic Medium Cond" panose="020B0606030402020204" pitchFamily="34" charset="0"/>
            </a:endParaRPr>
          </a:p>
        </p:txBody>
      </p:sp>
    </p:spTree>
    <p:extLst>
      <p:ext uri="{BB962C8B-B14F-4D97-AF65-F5344CB8AC3E}">
        <p14:creationId xmlns:p14="http://schemas.microsoft.com/office/powerpoint/2010/main" val="1756911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2132856"/>
            <a:ext cx="6480720" cy="1862048"/>
          </a:xfrm>
          <a:prstGeom prst="rect">
            <a:avLst/>
          </a:prstGeom>
          <a:noFill/>
        </p:spPr>
        <p:txBody>
          <a:bodyPr wrap="square" rtlCol="0">
            <a:spAutoFit/>
          </a:bodyPr>
          <a:lstStyle/>
          <a:p>
            <a:r>
              <a:rPr lang="es-ES" sz="11500" b="1" dirty="0" smtClean="0">
                <a:solidFill>
                  <a:srgbClr val="FF0000"/>
                </a:solidFill>
              </a:rPr>
              <a:t>VIVIENDA </a:t>
            </a:r>
            <a:endParaRPr lang="es-ES" sz="11500" b="1" dirty="0">
              <a:solidFill>
                <a:srgbClr val="FF0000"/>
              </a:solidFill>
            </a:endParaRPr>
          </a:p>
        </p:txBody>
      </p:sp>
      <p:pic>
        <p:nvPicPr>
          <p:cNvPr id="3" name="Picture 2" descr="C:\Users\User\Downloads\Hemos Cumplido y Má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548" t="1635" r="-571" b="56915"/>
          <a:stretch/>
        </p:blipFill>
        <p:spPr bwMode="auto">
          <a:xfrm>
            <a:off x="4139952" y="3994904"/>
            <a:ext cx="1601568" cy="126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05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438450" y="1220033"/>
            <a:ext cx="8582856" cy="1163136"/>
          </a:xfrm>
          <a:prstGeom prst="rect">
            <a:avLst/>
          </a:prstGeom>
        </p:spPr>
        <p:txBody>
          <a:bodyPr/>
          <a:lstStyle>
            <a:lvl1pPr algn="ctr" defTabSz="914400" rtl="0" eaLnBrk="1" latinLnBrk="0" hangingPunct="1">
              <a:spcBef>
                <a:spcPct val="0"/>
              </a:spcBef>
              <a:buNone/>
              <a:defRPr sz="3200" kern="1200">
                <a:solidFill>
                  <a:schemeClr val="tx1"/>
                </a:solidFill>
                <a:latin typeface="Arial" pitchFamily="34" charset="0"/>
                <a:ea typeface="+mj-ea"/>
                <a:cs typeface="Arial" pitchFamily="34" charset="0"/>
              </a:defRPr>
            </a:lvl1pPr>
          </a:lstStyle>
          <a:p>
            <a:r>
              <a:rPr lang="es-CO" b="1" dirty="0" smtClean="0">
                <a:solidFill>
                  <a:srgbClr val="FF0000"/>
                </a:solidFill>
                <a:effectLst>
                  <a:outerShdw blurRad="38100" dist="38100" dir="2700000" algn="tl">
                    <a:srgbClr val="000000">
                      <a:alpha val="43137"/>
                    </a:srgbClr>
                  </a:outerShdw>
                </a:effectLst>
              </a:rPr>
              <a:t>VIVIENDA DE INTERÉS SOCIAL </a:t>
            </a:r>
            <a:endParaRPr lang="es-CO" b="1" dirty="0">
              <a:solidFill>
                <a:srgbClr val="FF0000"/>
              </a:solidFill>
              <a:effectLst>
                <a:outerShdw blurRad="38100" dist="38100" dir="2700000" algn="tl">
                  <a:srgbClr val="000000">
                    <a:alpha val="43137"/>
                  </a:srgbClr>
                </a:outerShdw>
              </a:effectLst>
            </a:endParaRPr>
          </a:p>
        </p:txBody>
      </p:sp>
      <p:sp>
        <p:nvSpPr>
          <p:cNvPr id="11" name="10 CuadroTexto"/>
          <p:cNvSpPr txBox="1"/>
          <p:nvPr/>
        </p:nvSpPr>
        <p:spPr>
          <a:xfrm>
            <a:off x="803118" y="611977"/>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12" name="Picture 2" descr="C:\Users\User\Downloads\Hemos Cumplido y Má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548" t="1635" r="-571" b="56915"/>
          <a:stretch/>
        </p:blipFill>
        <p:spPr bwMode="auto">
          <a:xfrm>
            <a:off x="4603083" y="240226"/>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755576" y="116632"/>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pic>
        <p:nvPicPr>
          <p:cNvPr id="10" name="6 Imagen"/>
          <p:cNvPicPr/>
          <p:nvPr/>
        </p:nvPicPr>
        <p:blipFill rotWithShape="1">
          <a:blip r:embed="rId3" cstate="print"/>
          <a:srcRect l="4756" t="3625" r="4879" b="5741"/>
          <a:stretch/>
        </p:blipFill>
        <p:spPr bwMode="auto">
          <a:xfrm>
            <a:off x="5292080" y="2762979"/>
            <a:ext cx="3729226" cy="2430285"/>
          </a:xfrm>
          <a:prstGeom prst="rect">
            <a:avLst/>
          </a:prstGeom>
          <a:ln>
            <a:noFill/>
          </a:ln>
          <a:extLst>
            <a:ext uri="{53640926-AAD7-44D8-BBD7-CCE9431645EC}">
              <a14:shadowObscured xmlns:a14="http://schemas.microsoft.com/office/drawing/2010/main"/>
            </a:ext>
          </a:extLst>
        </p:spPr>
      </p:pic>
      <p:sp>
        <p:nvSpPr>
          <p:cNvPr id="14" name="Rectángulo 13"/>
          <p:cNvSpPr/>
          <p:nvPr/>
        </p:nvSpPr>
        <p:spPr>
          <a:xfrm>
            <a:off x="395750" y="2349252"/>
            <a:ext cx="4896330" cy="1941557"/>
          </a:xfrm>
          <a:prstGeom prst="rect">
            <a:avLst/>
          </a:prstGeom>
        </p:spPr>
        <p:txBody>
          <a:bodyPr wrap="square">
            <a:spAutoFit/>
          </a:bodyPr>
          <a:lstStyle/>
          <a:p>
            <a:pPr algn="just">
              <a:lnSpc>
                <a:spcPct val="115000"/>
              </a:lnSpc>
              <a:spcAft>
                <a:spcPts val="1000"/>
              </a:spcAft>
            </a:pPr>
            <a:r>
              <a:rPr lang="es-CO" dirty="0" smtClean="0">
                <a:effectLst/>
                <a:latin typeface="+mj-lt"/>
                <a:ea typeface="Calibri" panose="020F0502020204030204" pitchFamily="34" charset="0"/>
                <a:cs typeface="Times New Roman" panose="02020603050405020304" pitchFamily="18" charset="0"/>
              </a:rPr>
              <a:t>El proyecto a desarrollar son 7 torres de 14 pisos, 6 apartamentos  por piso, de 2 y 3 Alcobas para un total de 588 Apartamentos.</a:t>
            </a:r>
          </a:p>
          <a:p>
            <a:pPr algn="just">
              <a:lnSpc>
                <a:spcPct val="115000"/>
              </a:lnSpc>
              <a:spcAft>
                <a:spcPts val="1000"/>
              </a:spcAft>
            </a:pPr>
            <a:r>
              <a:rPr lang="es-CO" b="1" dirty="0" smtClean="0">
                <a:effectLst/>
                <a:latin typeface="+mj-lt"/>
                <a:ea typeface="Calibri" panose="020F0502020204030204" pitchFamily="34" charset="0"/>
                <a:cs typeface="Times New Roman" panose="02020603050405020304" pitchFamily="18" charset="0"/>
              </a:rPr>
              <a:t>VALOR TOTAL PROYECTO:        $55.000 MILLONES</a:t>
            </a:r>
            <a:endParaRPr lang="es-CO" dirty="0" smtClean="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es-CO" b="1" dirty="0" smtClean="0">
                <a:effectLst/>
                <a:latin typeface="+mj-lt"/>
                <a:ea typeface="Calibri" panose="020F0502020204030204" pitchFamily="34" charset="0"/>
                <a:cs typeface="Times New Roman" panose="02020603050405020304" pitchFamily="18" charset="0"/>
              </a:rPr>
              <a:t>SUBSIDIO HASTA POR:                $ 6.000 MILLONES</a:t>
            </a:r>
            <a:endParaRPr lang="es-CO" dirty="0">
              <a:effectLst/>
              <a:latin typeface="+mj-lt"/>
              <a:ea typeface="Calibri" panose="020F0502020204030204" pitchFamily="34" charset="0"/>
              <a:cs typeface="Times New Roman" panose="02020603050405020304" pitchFamily="18" charset="0"/>
            </a:endParaRPr>
          </a:p>
        </p:txBody>
      </p:sp>
      <p:sp>
        <p:nvSpPr>
          <p:cNvPr id="15" name="Rectángulo 14"/>
          <p:cNvSpPr/>
          <p:nvPr/>
        </p:nvSpPr>
        <p:spPr>
          <a:xfrm>
            <a:off x="399742" y="4359907"/>
            <a:ext cx="4892338" cy="1938992"/>
          </a:xfrm>
          <a:prstGeom prst="rect">
            <a:avLst/>
          </a:prstGeom>
        </p:spPr>
        <p:txBody>
          <a:bodyPr wrap="square">
            <a:spAutoFit/>
          </a:bodyPr>
          <a:lstStyle/>
          <a:p>
            <a:pPr algn="just"/>
            <a:r>
              <a:rPr lang="es-CO" sz="2000" b="1" dirty="0" smtClean="0">
                <a:effectLst/>
                <a:latin typeface="+mj-lt"/>
                <a:ea typeface="Calibri" panose="020F0502020204030204" pitchFamily="34" charset="0"/>
              </a:rPr>
              <a:t>El proyecto se va a construir en tres etapas se encuentra en proceso de comercialización la primera etapa que consta de 2 torres (168 apartamentos), de esta etapa se pretende iniciar la construcción en el mes de noviembre.</a:t>
            </a:r>
            <a:endParaRPr lang="es-CO" sz="2000" b="1" dirty="0">
              <a:latin typeface="+mj-lt"/>
            </a:endParaRPr>
          </a:p>
        </p:txBody>
      </p:sp>
      <p:sp>
        <p:nvSpPr>
          <p:cNvPr id="16" name="Rectángulo 15"/>
          <p:cNvSpPr/>
          <p:nvPr/>
        </p:nvSpPr>
        <p:spPr>
          <a:xfrm>
            <a:off x="1595157" y="1785153"/>
            <a:ext cx="4681923" cy="461665"/>
          </a:xfrm>
          <a:prstGeom prst="rect">
            <a:avLst/>
          </a:prstGeom>
        </p:spPr>
        <p:txBody>
          <a:bodyPr wrap="none">
            <a:spAutoFit/>
          </a:bodyPr>
          <a:lstStyle/>
          <a:p>
            <a:r>
              <a:rPr lang="es-CO" sz="2400" b="1" dirty="0" smtClean="0">
                <a:effectLst/>
                <a:latin typeface="+mj-lt"/>
                <a:ea typeface="Calibri" panose="020F0502020204030204" pitchFamily="34" charset="0"/>
              </a:rPr>
              <a:t>PARQUE RESIDENCIAL DEL CAFÉ</a:t>
            </a:r>
            <a:endParaRPr lang="es-CO" sz="2400" dirty="0">
              <a:latin typeface="+mj-lt"/>
            </a:endParaRPr>
          </a:p>
        </p:txBody>
      </p:sp>
    </p:spTree>
    <p:extLst>
      <p:ext uri="{BB962C8B-B14F-4D97-AF65-F5344CB8AC3E}">
        <p14:creationId xmlns:p14="http://schemas.microsoft.com/office/powerpoint/2010/main" val="3646961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83568" y="2132856"/>
            <a:ext cx="8229600" cy="2448272"/>
          </a:xfrm>
          <a:prstGeom prst="rect">
            <a:avLst/>
          </a:prstGeom>
        </p:spPr>
        <p:txBody>
          <a:bodyPr/>
          <a:lstStyle>
            <a:lvl1pPr algn="ctr" defTabSz="914400" rtl="0" eaLnBrk="1" latinLnBrk="0" hangingPunct="1">
              <a:spcBef>
                <a:spcPct val="0"/>
              </a:spcBef>
              <a:buNone/>
              <a:defRPr sz="3200" kern="1200">
                <a:solidFill>
                  <a:schemeClr val="tx1"/>
                </a:solidFill>
                <a:latin typeface="Arial" pitchFamily="34" charset="0"/>
                <a:ea typeface="+mj-ea"/>
                <a:cs typeface="Arial" pitchFamily="34" charset="0"/>
              </a:defRPr>
            </a:lvl1pPr>
          </a:lstStyle>
          <a:p>
            <a:r>
              <a:rPr lang="es-CO" sz="6000" b="1" dirty="0" smtClean="0">
                <a:solidFill>
                  <a:srgbClr val="FF0000"/>
                </a:solidFill>
              </a:rPr>
              <a:t>MEJORAMIENTO</a:t>
            </a:r>
          </a:p>
          <a:p>
            <a:r>
              <a:rPr lang="es-CO" sz="6000" b="1" dirty="0" smtClean="0">
                <a:solidFill>
                  <a:srgbClr val="FF0000"/>
                </a:solidFill>
              </a:rPr>
              <a:t>DE VIVIENDA</a:t>
            </a:r>
            <a:endParaRPr lang="es-CO" sz="6000" b="1" dirty="0">
              <a:solidFill>
                <a:srgbClr val="FF0000"/>
              </a:solidFill>
            </a:endParaRPr>
          </a:p>
        </p:txBody>
      </p:sp>
      <p:pic>
        <p:nvPicPr>
          <p:cNvPr id="3" name="Picture 2" descr="C:\Users\User\Downloads\Hemos Cumplido y Má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548" t="1635" r="-571" b="56915"/>
          <a:stretch/>
        </p:blipFill>
        <p:spPr bwMode="auto">
          <a:xfrm>
            <a:off x="4105118" y="4221088"/>
            <a:ext cx="1601568" cy="126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028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96390201"/>
              </p:ext>
            </p:extLst>
          </p:nvPr>
        </p:nvGraphicFramePr>
        <p:xfrm>
          <a:off x="683569" y="1412780"/>
          <a:ext cx="8064895" cy="4176461"/>
        </p:xfrm>
        <a:graphic>
          <a:graphicData uri="http://schemas.openxmlformats.org/drawingml/2006/table">
            <a:tbl>
              <a:tblPr>
                <a:tableStyleId>{ED083AE6-46FA-4A59-8FB0-9F97EB10719F}</a:tableStyleId>
              </a:tblPr>
              <a:tblGrid>
                <a:gridCol w="4068777"/>
                <a:gridCol w="1543955"/>
                <a:gridCol w="2452163"/>
              </a:tblGrid>
              <a:tr h="449694">
                <a:tc gridSpan="3">
                  <a:txBody>
                    <a:bodyPr/>
                    <a:lstStyle/>
                    <a:p>
                      <a:pPr algn="ctr" fontAlgn="b"/>
                      <a:r>
                        <a:rPr lang="es-CO" sz="2400" b="1" u="none" strike="noStrike" dirty="0" smtClean="0">
                          <a:solidFill>
                            <a:srgbClr val="FF0000"/>
                          </a:solidFill>
                          <a:effectLst>
                            <a:outerShdw blurRad="38100" dist="38100" dir="2700000" algn="tl">
                              <a:srgbClr val="000000">
                                <a:alpha val="43137"/>
                              </a:srgbClr>
                            </a:outerShdw>
                          </a:effectLst>
                          <a:latin typeface="Century Gothic" pitchFamily="34" charset="0"/>
                        </a:rPr>
                        <a:t>MEJORAMIENTO DE VIVIENDA</a:t>
                      </a:r>
                      <a:endParaRPr lang="es-CO" sz="2400" b="1" i="0" u="none" strike="noStrike" dirty="0">
                        <a:solidFill>
                          <a:srgbClr val="FF0000"/>
                        </a:solidFill>
                        <a:effectLst>
                          <a:outerShdw blurRad="38100" dist="38100" dir="2700000" algn="tl">
                            <a:srgbClr val="000000">
                              <a:alpha val="43137"/>
                            </a:srgbClr>
                          </a:outerShdw>
                        </a:effectLst>
                        <a:latin typeface="Century Gothic" pitchFamily="34" charset="0"/>
                      </a:endParaRPr>
                    </a:p>
                  </a:txBody>
                  <a:tcPr marL="8157" marR="8157" marT="8157" marB="0" anchor="ctr"/>
                </a:tc>
                <a:tc hMerge="1">
                  <a:txBody>
                    <a:bodyPr/>
                    <a:lstStyle/>
                    <a:p>
                      <a:endParaRPr lang="es-CO"/>
                    </a:p>
                  </a:txBody>
                  <a:tcPr/>
                </a:tc>
                <a:tc hMerge="1">
                  <a:txBody>
                    <a:bodyPr/>
                    <a:lstStyle/>
                    <a:p>
                      <a:endParaRPr lang="es-CO"/>
                    </a:p>
                  </a:txBody>
                  <a:tcPr/>
                </a:tc>
              </a:tr>
              <a:tr h="398915">
                <a:tc>
                  <a:txBody>
                    <a:bodyPr/>
                    <a:lstStyle/>
                    <a:p>
                      <a:pPr algn="ctr" fontAlgn="b"/>
                      <a:r>
                        <a:rPr lang="es-CO" sz="2000" b="1" i="0" u="none" strike="noStrike" dirty="0">
                          <a:latin typeface="+mn-lt"/>
                        </a:rPr>
                        <a:t>PROYECTO</a:t>
                      </a:r>
                      <a:endParaRPr lang="es-CO" sz="2000" b="1" i="0" u="none" strike="noStrike" dirty="0">
                        <a:solidFill>
                          <a:srgbClr val="000000"/>
                        </a:solidFill>
                        <a:latin typeface="+mn-lt"/>
                      </a:endParaRPr>
                    </a:p>
                  </a:txBody>
                  <a:tcPr marL="8157" marR="8157" marT="8157" marB="0" anchor="ctr">
                    <a:solidFill>
                      <a:schemeClr val="accent4">
                        <a:lumMod val="20000"/>
                        <a:lumOff val="80000"/>
                      </a:schemeClr>
                    </a:solidFill>
                  </a:tcPr>
                </a:tc>
                <a:tc>
                  <a:txBody>
                    <a:bodyPr/>
                    <a:lstStyle/>
                    <a:p>
                      <a:pPr algn="ctr" fontAlgn="b"/>
                      <a:r>
                        <a:rPr lang="es-CO" sz="2000" b="1" i="0" u="none" strike="noStrike" dirty="0">
                          <a:latin typeface="+mn-lt"/>
                        </a:rPr>
                        <a:t># VIVIENDAS</a:t>
                      </a:r>
                      <a:endParaRPr lang="es-CO" sz="2000" b="1" i="0" u="none" strike="noStrike" dirty="0">
                        <a:solidFill>
                          <a:srgbClr val="000000"/>
                        </a:solidFill>
                        <a:latin typeface="+mn-lt"/>
                      </a:endParaRPr>
                    </a:p>
                  </a:txBody>
                  <a:tcPr marL="8157" marR="8157" marT="8157" marB="0" anchor="ctr">
                    <a:solidFill>
                      <a:schemeClr val="accent4">
                        <a:lumMod val="20000"/>
                        <a:lumOff val="80000"/>
                      </a:schemeClr>
                    </a:solidFill>
                  </a:tcPr>
                </a:tc>
                <a:tc>
                  <a:txBody>
                    <a:bodyPr/>
                    <a:lstStyle/>
                    <a:p>
                      <a:pPr algn="ctr" fontAlgn="b"/>
                      <a:r>
                        <a:rPr lang="es-CO" sz="2000" b="1" i="0" u="none" strike="noStrike" dirty="0">
                          <a:latin typeface="+mn-lt"/>
                        </a:rPr>
                        <a:t>INVERSION</a:t>
                      </a:r>
                      <a:endParaRPr lang="es-CO" sz="2000" b="1" i="0" u="none" strike="noStrike" dirty="0">
                        <a:solidFill>
                          <a:srgbClr val="000000"/>
                        </a:solidFill>
                        <a:latin typeface="+mn-lt"/>
                      </a:endParaRPr>
                    </a:p>
                  </a:txBody>
                  <a:tcPr marL="8157" marR="8157" marT="8157" marB="0" anchor="ctr">
                    <a:solidFill>
                      <a:schemeClr val="accent4">
                        <a:lumMod val="20000"/>
                        <a:lumOff val="80000"/>
                      </a:schemeClr>
                    </a:solidFill>
                  </a:tcPr>
                </a:tc>
              </a:tr>
              <a:tr h="268166">
                <a:tc>
                  <a:txBody>
                    <a:bodyPr/>
                    <a:lstStyle/>
                    <a:p>
                      <a:pPr marL="273050" indent="0" algn="l" fontAlgn="b"/>
                      <a:r>
                        <a:rPr lang="es-CO" sz="1400" b="1" i="0" u="none" strike="noStrike" dirty="0">
                          <a:solidFill>
                            <a:srgbClr val="000000"/>
                          </a:solidFill>
                          <a:latin typeface="+mn-lt"/>
                        </a:rPr>
                        <a:t>SALUDABLE 1</a:t>
                      </a:r>
                    </a:p>
                  </a:txBody>
                  <a:tcPr marL="9525" marR="9525" marT="9525" marB="0" anchor="ctr"/>
                </a:tc>
                <a:tc>
                  <a:txBody>
                    <a:bodyPr/>
                    <a:lstStyle/>
                    <a:p>
                      <a:pPr algn="ctr" fontAlgn="b"/>
                      <a:r>
                        <a:rPr lang="es-CO" sz="1400" b="0" i="0" u="none" strike="noStrike" dirty="0">
                          <a:solidFill>
                            <a:srgbClr val="000000"/>
                          </a:solidFill>
                          <a:latin typeface="+mn-lt"/>
                        </a:rPr>
                        <a:t>31</a:t>
                      </a:r>
                    </a:p>
                  </a:txBody>
                  <a:tcPr marL="9525" marR="9525" marT="9525" marB="0" anchor="ctr"/>
                </a:tc>
                <a:tc>
                  <a:txBody>
                    <a:bodyPr/>
                    <a:lstStyle/>
                    <a:p>
                      <a:pPr marL="273050" indent="0" algn="l" fontAlgn="b"/>
                      <a:r>
                        <a:rPr lang="es-CO" sz="1400" b="0" i="0" u="none" strike="noStrike" dirty="0">
                          <a:solidFill>
                            <a:srgbClr val="000000"/>
                          </a:solidFill>
                          <a:latin typeface="+mn-lt"/>
                        </a:rPr>
                        <a:t> $           235.000.000 </a:t>
                      </a:r>
                    </a:p>
                  </a:txBody>
                  <a:tcPr marL="9525" marR="9525" marT="9525" marB="0" anchor="ctr"/>
                </a:tc>
              </a:tr>
              <a:tr h="268166">
                <a:tc>
                  <a:txBody>
                    <a:bodyPr/>
                    <a:lstStyle/>
                    <a:p>
                      <a:pPr marL="273050" indent="0" algn="l" defTabSz="914400" rtl="0" eaLnBrk="1" fontAlgn="b" latinLnBrk="0" hangingPunct="1"/>
                      <a:r>
                        <a:rPr lang="es-CO" sz="1400" b="1" i="0" u="none" strike="noStrike" kern="1200" dirty="0">
                          <a:solidFill>
                            <a:srgbClr val="000000"/>
                          </a:solidFill>
                          <a:latin typeface="+mn-lt"/>
                          <a:ea typeface="+mn-ea"/>
                          <a:cs typeface="+mn-cs"/>
                        </a:rPr>
                        <a:t>SALUDABLE 2</a:t>
                      </a:r>
                    </a:p>
                  </a:txBody>
                  <a:tcPr marL="9525" marR="9525" marT="9525" marB="0" anchor="ctr"/>
                </a:tc>
                <a:tc>
                  <a:txBody>
                    <a:bodyPr/>
                    <a:lstStyle/>
                    <a:p>
                      <a:pPr algn="ctr" fontAlgn="b"/>
                      <a:r>
                        <a:rPr lang="es-CO" sz="1400" b="0" i="0" u="none" strike="noStrike" dirty="0">
                          <a:solidFill>
                            <a:srgbClr val="000000"/>
                          </a:solidFill>
                          <a:latin typeface="+mn-lt"/>
                        </a:rPr>
                        <a:t>77</a:t>
                      </a:r>
                    </a:p>
                  </a:txBody>
                  <a:tcPr marL="9525" marR="9525" marT="9525" marB="0" anchor="ctr"/>
                </a:tc>
                <a:tc>
                  <a:txBody>
                    <a:bodyPr/>
                    <a:lstStyle/>
                    <a:p>
                      <a:pPr marL="273050" indent="0" algn="l" defTabSz="914400" rtl="0" eaLnBrk="1" fontAlgn="b" latinLnBrk="0" hangingPunct="1"/>
                      <a:r>
                        <a:rPr lang="es-CO" sz="1400" b="0" i="0" u="none" strike="noStrike" kern="1200" dirty="0">
                          <a:solidFill>
                            <a:srgbClr val="000000"/>
                          </a:solidFill>
                          <a:latin typeface="+mn-lt"/>
                          <a:ea typeface="+mn-ea"/>
                          <a:cs typeface="+mn-cs"/>
                        </a:rPr>
                        <a:t> $           </a:t>
                      </a:r>
                      <a:r>
                        <a:rPr lang="es-CO" sz="1400" b="0" i="0" u="none" strike="noStrike" kern="1200" dirty="0" smtClean="0">
                          <a:solidFill>
                            <a:srgbClr val="000000"/>
                          </a:solidFill>
                          <a:latin typeface="+mn-lt"/>
                          <a:ea typeface="+mn-ea"/>
                          <a:cs typeface="+mn-cs"/>
                        </a:rPr>
                        <a:t>357.000.000 </a:t>
                      </a:r>
                      <a:endParaRPr lang="es-CO" sz="1400" b="0" i="0" u="none" strike="noStrike" kern="1200" dirty="0">
                        <a:solidFill>
                          <a:srgbClr val="000000"/>
                        </a:solidFill>
                        <a:latin typeface="+mn-lt"/>
                        <a:ea typeface="+mn-ea"/>
                        <a:cs typeface="+mn-cs"/>
                      </a:endParaRPr>
                    </a:p>
                  </a:txBody>
                  <a:tcPr marL="9525" marR="9525" marT="9525" marB="0" anchor="ctr"/>
                </a:tc>
              </a:tr>
              <a:tr h="268166">
                <a:tc>
                  <a:txBody>
                    <a:bodyPr/>
                    <a:lstStyle/>
                    <a:p>
                      <a:pPr marL="273050" indent="0" algn="l" defTabSz="914400" rtl="0" eaLnBrk="1" fontAlgn="b" latinLnBrk="0" hangingPunct="1"/>
                      <a:r>
                        <a:rPr lang="es-CO" sz="1400" b="1" i="0" u="none" strike="noStrike" kern="1200" dirty="0" smtClean="0">
                          <a:solidFill>
                            <a:srgbClr val="000000"/>
                          </a:solidFill>
                          <a:latin typeface="+mn-lt"/>
                          <a:ea typeface="+mn-ea"/>
                          <a:cs typeface="+mn-cs"/>
                        </a:rPr>
                        <a:t>DISCAPACITADOS FASE </a:t>
                      </a:r>
                      <a:r>
                        <a:rPr lang="es-CO" sz="1400" b="1" i="0" u="none" strike="noStrike" kern="1200" dirty="0">
                          <a:solidFill>
                            <a:srgbClr val="000000"/>
                          </a:solidFill>
                          <a:latin typeface="+mn-lt"/>
                          <a:ea typeface="+mn-ea"/>
                          <a:cs typeface="+mn-cs"/>
                        </a:rPr>
                        <a:t>1</a:t>
                      </a:r>
                    </a:p>
                  </a:txBody>
                  <a:tcPr marL="9525" marR="9525" marT="9525" marB="0" anchor="ctr"/>
                </a:tc>
                <a:tc>
                  <a:txBody>
                    <a:bodyPr/>
                    <a:lstStyle/>
                    <a:p>
                      <a:pPr algn="ctr" fontAlgn="b"/>
                      <a:r>
                        <a:rPr lang="es-CO" sz="1400" b="0" i="0" u="none" strike="noStrike" dirty="0">
                          <a:solidFill>
                            <a:srgbClr val="000000"/>
                          </a:solidFill>
                          <a:latin typeface="+mn-lt"/>
                        </a:rPr>
                        <a:t>22</a:t>
                      </a:r>
                    </a:p>
                  </a:txBody>
                  <a:tcPr marL="9525" marR="9525" marT="9525" marB="0" anchor="ctr"/>
                </a:tc>
                <a:tc>
                  <a:txBody>
                    <a:bodyPr/>
                    <a:lstStyle/>
                    <a:p>
                      <a:pPr marL="273050" indent="0" algn="l" defTabSz="914400" rtl="0" eaLnBrk="1" fontAlgn="b" latinLnBrk="0" hangingPunct="1"/>
                      <a:r>
                        <a:rPr lang="es-CO" sz="1400" b="0" i="0" u="none" strike="noStrike" kern="1200" dirty="0">
                          <a:solidFill>
                            <a:srgbClr val="000000"/>
                          </a:solidFill>
                          <a:latin typeface="+mn-lt"/>
                          <a:ea typeface="+mn-ea"/>
                          <a:cs typeface="+mn-cs"/>
                        </a:rPr>
                        <a:t> $           132.000.000 </a:t>
                      </a:r>
                    </a:p>
                  </a:txBody>
                  <a:tcPr marL="9525" marR="9525" marT="9525" marB="0" anchor="ctr"/>
                </a:tc>
              </a:tr>
              <a:tr h="268166">
                <a:tc>
                  <a:txBody>
                    <a:bodyPr/>
                    <a:lstStyle/>
                    <a:p>
                      <a:pPr marL="273050" indent="0" algn="l" defTabSz="914400" rtl="0" eaLnBrk="1" fontAlgn="b" latinLnBrk="0" hangingPunct="1"/>
                      <a:r>
                        <a:rPr lang="es-CO" sz="1400" b="1" i="0" u="none" strike="noStrike" kern="1200" dirty="0">
                          <a:solidFill>
                            <a:srgbClr val="000000"/>
                          </a:solidFill>
                          <a:latin typeface="+mn-lt"/>
                          <a:ea typeface="+mn-ea"/>
                          <a:cs typeface="+mn-cs"/>
                        </a:rPr>
                        <a:t>DISCAPACITADOS </a:t>
                      </a:r>
                      <a:r>
                        <a:rPr lang="es-CO" sz="1400" b="1" i="0" u="none" strike="noStrike" kern="1200" dirty="0" smtClean="0">
                          <a:solidFill>
                            <a:srgbClr val="000000"/>
                          </a:solidFill>
                          <a:latin typeface="+mn-lt"/>
                          <a:ea typeface="+mn-ea"/>
                          <a:cs typeface="+mn-cs"/>
                        </a:rPr>
                        <a:t>FASE 2</a:t>
                      </a:r>
                      <a:endParaRPr lang="es-CO" sz="1400" b="1" i="0" u="none" strike="noStrike" kern="1200" dirty="0">
                        <a:solidFill>
                          <a:srgbClr val="000000"/>
                        </a:solidFill>
                        <a:latin typeface="+mn-lt"/>
                        <a:ea typeface="+mn-ea"/>
                        <a:cs typeface="+mn-cs"/>
                      </a:endParaRPr>
                    </a:p>
                  </a:txBody>
                  <a:tcPr marL="9525" marR="9525" marT="9525" marB="0" anchor="ctr"/>
                </a:tc>
                <a:tc>
                  <a:txBody>
                    <a:bodyPr/>
                    <a:lstStyle/>
                    <a:p>
                      <a:pPr algn="ctr" fontAlgn="b"/>
                      <a:r>
                        <a:rPr lang="es-CO" sz="1400" b="0" i="0" u="none" strike="noStrike" dirty="0">
                          <a:solidFill>
                            <a:srgbClr val="000000"/>
                          </a:solidFill>
                          <a:latin typeface="+mn-lt"/>
                        </a:rPr>
                        <a:t>45</a:t>
                      </a:r>
                    </a:p>
                  </a:txBody>
                  <a:tcPr marL="9525" marR="9525" marT="9525" marB="0" anchor="ctr"/>
                </a:tc>
                <a:tc>
                  <a:txBody>
                    <a:bodyPr/>
                    <a:lstStyle/>
                    <a:p>
                      <a:pPr marL="273050" indent="0" algn="l" defTabSz="914400" rtl="0" eaLnBrk="1" fontAlgn="b" latinLnBrk="0" hangingPunct="1"/>
                      <a:r>
                        <a:rPr lang="es-CO" sz="1400" b="0" i="0" u="none" strike="noStrike" kern="1200" dirty="0">
                          <a:solidFill>
                            <a:srgbClr val="000000"/>
                          </a:solidFill>
                          <a:latin typeface="+mn-lt"/>
                          <a:ea typeface="+mn-ea"/>
                          <a:cs typeface="+mn-cs"/>
                        </a:rPr>
                        <a:t> $           </a:t>
                      </a:r>
                      <a:r>
                        <a:rPr lang="es-CO" sz="1400" b="0" i="0" u="none" strike="noStrike" kern="1200" dirty="0" smtClean="0">
                          <a:solidFill>
                            <a:srgbClr val="000000"/>
                          </a:solidFill>
                          <a:latin typeface="+mn-lt"/>
                          <a:ea typeface="+mn-ea"/>
                          <a:cs typeface="+mn-cs"/>
                        </a:rPr>
                        <a:t>268.000.000 </a:t>
                      </a:r>
                      <a:endParaRPr lang="es-CO" sz="1400" b="0" i="0" u="none" strike="noStrike" kern="1200" dirty="0">
                        <a:solidFill>
                          <a:srgbClr val="000000"/>
                        </a:solidFill>
                        <a:latin typeface="+mn-lt"/>
                        <a:ea typeface="+mn-ea"/>
                        <a:cs typeface="+mn-cs"/>
                      </a:endParaRPr>
                    </a:p>
                  </a:txBody>
                  <a:tcPr marL="9525" marR="9525" marT="9525" marB="0" anchor="ctr"/>
                </a:tc>
              </a:tr>
              <a:tr h="268166">
                <a:tc>
                  <a:txBody>
                    <a:bodyPr/>
                    <a:lstStyle/>
                    <a:p>
                      <a:pPr marL="273050" indent="0" algn="l" defTabSz="914400" rtl="0" eaLnBrk="1" fontAlgn="b" latinLnBrk="0" hangingPunct="1"/>
                      <a:r>
                        <a:rPr lang="es-CO" sz="1400" b="1" i="0" u="none" strike="noStrike" kern="1200" dirty="0">
                          <a:solidFill>
                            <a:srgbClr val="000000"/>
                          </a:solidFill>
                          <a:latin typeface="+mn-lt"/>
                          <a:ea typeface="+mn-ea"/>
                          <a:cs typeface="+mn-cs"/>
                        </a:rPr>
                        <a:t>EDILES</a:t>
                      </a:r>
                    </a:p>
                  </a:txBody>
                  <a:tcPr marL="9525" marR="9525" marT="9525" marB="0" anchor="ctr"/>
                </a:tc>
                <a:tc>
                  <a:txBody>
                    <a:bodyPr/>
                    <a:lstStyle/>
                    <a:p>
                      <a:pPr algn="ctr" fontAlgn="b"/>
                      <a:r>
                        <a:rPr lang="es-CO" sz="1400" b="0" i="0" u="none" strike="noStrike" dirty="0">
                          <a:solidFill>
                            <a:srgbClr val="000000"/>
                          </a:solidFill>
                          <a:latin typeface="+mn-lt"/>
                        </a:rPr>
                        <a:t>15</a:t>
                      </a:r>
                    </a:p>
                  </a:txBody>
                  <a:tcPr marL="9525" marR="9525" marT="9525" marB="0" anchor="ctr"/>
                </a:tc>
                <a:tc>
                  <a:txBody>
                    <a:bodyPr/>
                    <a:lstStyle/>
                    <a:p>
                      <a:pPr marL="273050" indent="0" algn="l" defTabSz="914400" rtl="0" eaLnBrk="1" fontAlgn="b" latinLnBrk="0" hangingPunct="1"/>
                      <a:r>
                        <a:rPr lang="es-CO" sz="1400" b="0" i="0" u="none" strike="noStrike" kern="1200" dirty="0">
                          <a:solidFill>
                            <a:srgbClr val="000000"/>
                          </a:solidFill>
                          <a:latin typeface="+mn-lt"/>
                          <a:ea typeface="+mn-ea"/>
                          <a:cs typeface="+mn-cs"/>
                        </a:rPr>
                        <a:t> $              72.000.000 </a:t>
                      </a:r>
                    </a:p>
                  </a:txBody>
                  <a:tcPr marL="9525" marR="9525" marT="9525" marB="0" anchor="ctr"/>
                </a:tc>
              </a:tr>
              <a:tr h="268166">
                <a:tc>
                  <a:txBody>
                    <a:bodyPr/>
                    <a:lstStyle/>
                    <a:p>
                      <a:pPr marL="273050" indent="0" algn="l" defTabSz="914400" rtl="0" eaLnBrk="1" fontAlgn="b" latinLnBrk="0" hangingPunct="1"/>
                      <a:r>
                        <a:rPr lang="es-CO" sz="1400" b="1" i="0" u="none" strike="noStrike" kern="1200" dirty="0">
                          <a:solidFill>
                            <a:srgbClr val="000000"/>
                          </a:solidFill>
                          <a:latin typeface="+mn-lt"/>
                          <a:ea typeface="+mn-ea"/>
                          <a:cs typeface="+mn-cs"/>
                        </a:rPr>
                        <a:t>INDIGENAS</a:t>
                      </a:r>
                    </a:p>
                  </a:txBody>
                  <a:tcPr marL="9525" marR="9525" marT="9525" marB="0" anchor="ctr"/>
                </a:tc>
                <a:tc>
                  <a:txBody>
                    <a:bodyPr/>
                    <a:lstStyle/>
                    <a:p>
                      <a:pPr algn="ctr" fontAlgn="b"/>
                      <a:r>
                        <a:rPr lang="es-CO" sz="1400" b="0" i="0" u="none" strike="noStrike" dirty="0">
                          <a:solidFill>
                            <a:srgbClr val="000000"/>
                          </a:solidFill>
                          <a:latin typeface="+mn-lt"/>
                        </a:rPr>
                        <a:t>19</a:t>
                      </a:r>
                    </a:p>
                  </a:txBody>
                  <a:tcPr marL="9525" marR="9525" marT="9525" marB="0" anchor="ctr"/>
                </a:tc>
                <a:tc>
                  <a:txBody>
                    <a:bodyPr/>
                    <a:lstStyle/>
                    <a:p>
                      <a:pPr marL="273050" indent="0" algn="l" defTabSz="914400" rtl="0" eaLnBrk="1" fontAlgn="b" latinLnBrk="0" hangingPunct="1"/>
                      <a:r>
                        <a:rPr lang="es-CO" sz="1400" b="0" i="0" u="none" strike="noStrike" kern="1200" dirty="0">
                          <a:solidFill>
                            <a:srgbClr val="000000"/>
                          </a:solidFill>
                          <a:latin typeface="+mn-lt"/>
                          <a:ea typeface="+mn-ea"/>
                          <a:cs typeface="+mn-cs"/>
                        </a:rPr>
                        <a:t> $           136.000.000 </a:t>
                      </a:r>
                    </a:p>
                  </a:txBody>
                  <a:tcPr marL="9525" marR="9525" marT="9525" marB="0" anchor="ctr"/>
                </a:tc>
              </a:tr>
              <a:tr h="268166">
                <a:tc>
                  <a:txBody>
                    <a:bodyPr/>
                    <a:lstStyle/>
                    <a:p>
                      <a:pPr marL="273050" indent="0" algn="l" defTabSz="914400" rtl="0" eaLnBrk="1" fontAlgn="b" latinLnBrk="0" hangingPunct="1"/>
                      <a:r>
                        <a:rPr lang="es-CO" sz="1400" b="1" i="0" u="none" strike="noStrike" kern="1200" dirty="0">
                          <a:solidFill>
                            <a:srgbClr val="000000"/>
                          </a:solidFill>
                          <a:latin typeface="+mn-lt"/>
                          <a:ea typeface="+mn-ea"/>
                          <a:cs typeface="+mn-cs"/>
                        </a:rPr>
                        <a:t>AFRODECENDIENTES</a:t>
                      </a:r>
                    </a:p>
                  </a:txBody>
                  <a:tcPr marL="9525" marR="9525" marT="9525" marB="0" anchor="ctr"/>
                </a:tc>
                <a:tc>
                  <a:txBody>
                    <a:bodyPr/>
                    <a:lstStyle/>
                    <a:p>
                      <a:pPr algn="ctr" fontAlgn="b"/>
                      <a:r>
                        <a:rPr lang="es-CO" sz="1400" b="0" i="0" u="none" strike="noStrike" dirty="0">
                          <a:solidFill>
                            <a:srgbClr val="000000"/>
                          </a:solidFill>
                          <a:latin typeface="+mn-lt"/>
                        </a:rPr>
                        <a:t>10</a:t>
                      </a:r>
                    </a:p>
                  </a:txBody>
                  <a:tcPr marL="9525" marR="9525" marT="9525" marB="0" anchor="ctr"/>
                </a:tc>
                <a:tc>
                  <a:txBody>
                    <a:bodyPr/>
                    <a:lstStyle/>
                    <a:p>
                      <a:pPr marL="273050" indent="0" algn="l" defTabSz="914400" rtl="0" eaLnBrk="1" fontAlgn="b" latinLnBrk="0" hangingPunct="1"/>
                      <a:r>
                        <a:rPr lang="es-CO" sz="1400" b="0" i="0" u="none" strike="noStrike" kern="1200" dirty="0">
                          <a:solidFill>
                            <a:srgbClr val="000000"/>
                          </a:solidFill>
                          <a:latin typeface="+mn-lt"/>
                          <a:ea typeface="+mn-ea"/>
                          <a:cs typeface="+mn-cs"/>
                        </a:rPr>
                        <a:t> $    </a:t>
                      </a:r>
                      <a:r>
                        <a:rPr lang="es-CO" sz="1400" b="0" i="0" u="none" strike="noStrike" kern="1200" dirty="0" smtClean="0">
                          <a:solidFill>
                            <a:srgbClr val="000000"/>
                          </a:solidFill>
                          <a:latin typeface="+mn-lt"/>
                          <a:ea typeface="+mn-ea"/>
                          <a:cs typeface="+mn-cs"/>
                        </a:rPr>
                        <a:t>       107.000.000 </a:t>
                      </a:r>
                      <a:endParaRPr lang="es-CO" sz="1400" b="0" i="0" u="none" strike="noStrike" kern="1200" dirty="0">
                        <a:solidFill>
                          <a:srgbClr val="000000"/>
                        </a:solidFill>
                        <a:latin typeface="+mn-lt"/>
                        <a:ea typeface="+mn-ea"/>
                        <a:cs typeface="+mn-cs"/>
                      </a:endParaRPr>
                    </a:p>
                  </a:txBody>
                  <a:tcPr marL="9525" marR="9525" marT="9525" marB="0" anchor="ctr"/>
                </a:tc>
              </a:tr>
              <a:tr h="268166">
                <a:tc>
                  <a:txBody>
                    <a:bodyPr/>
                    <a:lstStyle/>
                    <a:p>
                      <a:pPr marL="273050" indent="0" algn="l" defTabSz="914400" rtl="0" eaLnBrk="1" fontAlgn="b" latinLnBrk="0" hangingPunct="1"/>
                      <a:r>
                        <a:rPr lang="es-CO" sz="1400" b="1" i="0" u="none" strike="noStrike" kern="1200" dirty="0">
                          <a:solidFill>
                            <a:srgbClr val="000000"/>
                          </a:solidFill>
                          <a:latin typeface="+mn-lt"/>
                          <a:ea typeface="+mn-ea"/>
                          <a:cs typeface="+mn-cs"/>
                        </a:rPr>
                        <a:t>MEJORAMIENTO </a:t>
                      </a:r>
                      <a:r>
                        <a:rPr lang="es-CO" sz="1400" b="1" i="0" u="none" strike="noStrike" kern="1200" dirty="0" smtClean="0">
                          <a:solidFill>
                            <a:srgbClr val="000000"/>
                          </a:solidFill>
                          <a:latin typeface="+mn-lt"/>
                          <a:ea typeface="+mn-ea"/>
                          <a:cs typeface="+mn-cs"/>
                        </a:rPr>
                        <a:t>RURAL-FOGONES ECOLOGICOS</a:t>
                      </a:r>
                      <a:endParaRPr lang="es-CO" sz="1400" b="1" i="0" u="none" strike="noStrike" kern="1200" dirty="0">
                        <a:solidFill>
                          <a:srgbClr val="000000"/>
                        </a:solidFill>
                        <a:latin typeface="+mn-lt"/>
                        <a:ea typeface="+mn-ea"/>
                        <a:cs typeface="+mn-cs"/>
                      </a:endParaRPr>
                    </a:p>
                  </a:txBody>
                  <a:tcPr marL="9525" marR="9525" marT="9525" marB="0" anchor="ctr"/>
                </a:tc>
                <a:tc>
                  <a:txBody>
                    <a:bodyPr/>
                    <a:lstStyle/>
                    <a:p>
                      <a:pPr algn="ctr" fontAlgn="b"/>
                      <a:r>
                        <a:rPr lang="es-CO" sz="1400" b="0" i="0" u="none" strike="noStrike">
                          <a:solidFill>
                            <a:srgbClr val="000000"/>
                          </a:solidFill>
                          <a:latin typeface="+mn-lt"/>
                        </a:rPr>
                        <a:t>41</a:t>
                      </a:r>
                    </a:p>
                  </a:txBody>
                  <a:tcPr marL="9525" marR="9525" marT="9525" marB="0" anchor="ctr"/>
                </a:tc>
                <a:tc>
                  <a:txBody>
                    <a:bodyPr/>
                    <a:lstStyle/>
                    <a:p>
                      <a:pPr marL="273050" indent="0" algn="l" defTabSz="914400" rtl="0" eaLnBrk="1" fontAlgn="b" latinLnBrk="0" hangingPunct="1"/>
                      <a:r>
                        <a:rPr lang="es-CO" sz="1400" b="0" i="0" u="none" strike="noStrike" kern="1200" dirty="0">
                          <a:solidFill>
                            <a:srgbClr val="000000"/>
                          </a:solidFill>
                          <a:latin typeface="+mn-lt"/>
                          <a:ea typeface="+mn-ea"/>
                          <a:cs typeface="+mn-cs"/>
                        </a:rPr>
                        <a:t> $              </a:t>
                      </a:r>
                      <a:r>
                        <a:rPr lang="es-CO" sz="1400" b="0" i="0" u="none" strike="noStrike" kern="1200" dirty="0" smtClean="0">
                          <a:solidFill>
                            <a:srgbClr val="000000"/>
                          </a:solidFill>
                          <a:latin typeface="+mn-lt"/>
                          <a:ea typeface="+mn-ea"/>
                          <a:cs typeface="+mn-cs"/>
                        </a:rPr>
                        <a:t>53.000.000 </a:t>
                      </a:r>
                      <a:endParaRPr lang="es-CO" sz="1400" b="0" i="0" u="none" strike="noStrike" kern="1200" dirty="0">
                        <a:solidFill>
                          <a:srgbClr val="000000"/>
                        </a:solidFill>
                        <a:latin typeface="+mn-lt"/>
                        <a:ea typeface="+mn-ea"/>
                        <a:cs typeface="+mn-cs"/>
                      </a:endParaRPr>
                    </a:p>
                  </a:txBody>
                  <a:tcPr marL="9525" marR="9525" marT="9525" marB="0" anchor="ctr"/>
                </a:tc>
              </a:tr>
              <a:tr h="268166">
                <a:tc>
                  <a:txBody>
                    <a:bodyPr/>
                    <a:lstStyle/>
                    <a:p>
                      <a:pPr marL="273050" indent="0" algn="l" defTabSz="914400" rtl="0" eaLnBrk="1" fontAlgn="b" latinLnBrk="0" hangingPunct="1"/>
                      <a:r>
                        <a:rPr lang="es-CO" sz="1400" b="1" i="0" u="none" strike="noStrike" kern="1200" dirty="0">
                          <a:solidFill>
                            <a:srgbClr val="000000"/>
                          </a:solidFill>
                          <a:latin typeface="+mn-lt"/>
                          <a:ea typeface="+mn-ea"/>
                          <a:cs typeface="+mn-cs"/>
                        </a:rPr>
                        <a:t>SANTA RITA</a:t>
                      </a:r>
                    </a:p>
                  </a:txBody>
                  <a:tcPr marL="9525" marR="9525" marT="9525" marB="0" anchor="ctr"/>
                </a:tc>
                <a:tc>
                  <a:txBody>
                    <a:bodyPr/>
                    <a:lstStyle/>
                    <a:p>
                      <a:pPr algn="ctr" fontAlgn="b"/>
                      <a:r>
                        <a:rPr lang="es-CO" sz="1400" b="0" i="0" u="none" strike="noStrike">
                          <a:solidFill>
                            <a:srgbClr val="000000"/>
                          </a:solidFill>
                          <a:latin typeface="+mn-lt"/>
                        </a:rPr>
                        <a:t>12</a:t>
                      </a:r>
                    </a:p>
                  </a:txBody>
                  <a:tcPr marL="9525" marR="9525" marT="9525" marB="0" anchor="ctr"/>
                </a:tc>
                <a:tc>
                  <a:txBody>
                    <a:bodyPr/>
                    <a:lstStyle/>
                    <a:p>
                      <a:pPr marL="273050" indent="0" algn="l" defTabSz="914400" rtl="0" eaLnBrk="1" fontAlgn="b" latinLnBrk="0" hangingPunct="1"/>
                      <a:r>
                        <a:rPr lang="es-CO" sz="1400" b="0" i="0" u="none" strike="noStrike" kern="1200" dirty="0">
                          <a:solidFill>
                            <a:srgbClr val="000000"/>
                          </a:solidFill>
                          <a:latin typeface="+mn-lt"/>
                          <a:ea typeface="+mn-ea"/>
                          <a:cs typeface="+mn-cs"/>
                        </a:rPr>
                        <a:t> $              90.000.000 </a:t>
                      </a:r>
                    </a:p>
                  </a:txBody>
                  <a:tcPr marL="9525" marR="9525" marT="9525" marB="0" anchor="ctr"/>
                </a:tc>
              </a:tr>
              <a:tr h="268166">
                <a:tc>
                  <a:txBody>
                    <a:bodyPr/>
                    <a:lstStyle/>
                    <a:p>
                      <a:pPr marL="273050" indent="0" algn="l" defTabSz="914400" rtl="0" eaLnBrk="1" fontAlgn="b" latinLnBrk="0" hangingPunct="1"/>
                      <a:r>
                        <a:rPr lang="es-CO" sz="1400" b="1" i="0" u="none" strike="noStrike" kern="1200" dirty="0">
                          <a:solidFill>
                            <a:srgbClr val="000000"/>
                          </a:solidFill>
                          <a:latin typeface="+mn-lt"/>
                          <a:ea typeface="+mn-ea"/>
                          <a:cs typeface="+mn-cs"/>
                        </a:rPr>
                        <a:t>PRESIDENTES DE JUNTA </a:t>
                      </a:r>
                      <a:r>
                        <a:rPr lang="es-CO" sz="1400" b="1" i="0" u="none" strike="noStrike" kern="1200" dirty="0" smtClean="0">
                          <a:solidFill>
                            <a:srgbClr val="000000"/>
                          </a:solidFill>
                          <a:latin typeface="+mn-lt"/>
                          <a:ea typeface="+mn-ea"/>
                          <a:cs typeface="+mn-cs"/>
                        </a:rPr>
                        <a:t> FASE 1</a:t>
                      </a:r>
                      <a:endParaRPr lang="es-CO" sz="1400" b="1" i="0" u="none" strike="noStrike" kern="1200" dirty="0">
                        <a:solidFill>
                          <a:srgbClr val="000000"/>
                        </a:solidFill>
                        <a:latin typeface="+mn-lt"/>
                        <a:ea typeface="+mn-ea"/>
                        <a:cs typeface="+mn-cs"/>
                      </a:endParaRPr>
                    </a:p>
                  </a:txBody>
                  <a:tcPr marL="9525" marR="9525" marT="9525" marB="0" anchor="ctr"/>
                </a:tc>
                <a:tc>
                  <a:txBody>
                    <a:bodyPr/>
                    <a:lstStyle/>
                    <a:p>
                      <a:pPr algn="ctr" fontAlgn="b"/>
                      <a:r>
                        <a:rPr lang="es-CO" sz="1400" b="0" i="0" u="none" strike="noStrike" dirty="0" smtClean="0">
                          <a:solidFill>
                            <a:srgbClr val="000000"/>
                          </a:solidFill>
                          <a:latin typeface="+mn-lt"/>
                        </a:rPr>
                        <a:t>15</a:t>
                      </a:r>
                      <a:endParaRPr lang="es-CO" sz="1400" b="0" i="0" u="none" strike="noStrike" dirty="0">
                        <a:solidFill>
                          <a:srgbClr val="000000"/>
                        </a:solidFill>
                        <a:latin typeface="+mn-lt"/>
                      </a:endParaRPr>
                    </a:p>
                  </a:txBody>
                  <a:tcPr marL="9525" marR="9525" marT="9525" marB="0" anchor="ctr"/>
                </a:tc>
                <a:tc>
                  <a:txBody>
                    <a:bodyPr/>
                    <a:lstStyle/>
                    <a:p>
                      <a:pPr marL="273050" indent="0" algn="l" defTabSz="914400" rtl="0" eaLnBrk="1" fontAlgn="b" latinLnBrk="0" hangingPunct="1"/>
                      <a:r>
                        <a:rPr lang="es-CO" sz="1400" b="0" i="0" u="none" strike="noStrike" kern="1200" dirty="0">
                          <a:solidFill>
                            <a:srgbClr val="000000"/>
                          </a:solidFill>
                          <a:latin typeface="+mn-lt"/>
                          <a:ea typeface="+mn-ea"/>
                          <a:cs typeface="+mn-cs"/>
                        </a:rPr>
                        <a:t> $              80.000.000 </a:t>
                      </a:r>
                    </a:p>
                  </a:txBody>
                  <a:tcPr marL="9525" marR="9525" marT="9525" marB="0" anchor="ctr"/>
                </a:tc>
              </a:tr>
              <a:tr h="268166">
                <a:tc>
                  <a:txBody>
                    <a:bodyPr/>
                    <a:lstStyle/>
                    <a:p>
                      <a:pPr marL="273050" marR="0" indent="0" algn="l" defTabSz="914400" rtl="0" eaLnBrk="1" fontAlgn="b" latinLnBrk="0" hangingPunct="1">
                        <a:lnSpc>
                          <a:spcPct val="100000"/>
                        </a:lnSpc>
                        <a:spcBef>
                          <a:spcPts val="0"/>
                        </a:spcBef>
                        <a:spcAft>
                          <a:spcPts val="0"/>
                        </a:spcAft>
                        <a:buClrTx/>
                        <a:buSzTx/>
                        <a:buFontTx/>
                        <a:buNone/>
                        <a:tabLst/>
                        <a:defRPr/>
                      </a:pPr>
                      <a:r>
                        <a:rPr lang="es-CO" sz="1400" b="1" i="0" u="none" strike="noStrike" kern="1200" dirty="0" smtClean="0">
                          <a:solidFill>
                            <a:srgbClr val="000000"/>
                          </a:solidFill>
                          <a:latin typeface="+mn-lt"/>
                          <a:ea typeface="+mn-ea"/>
                          <a:cs typeface="+mn-cs"/>
                        </a:rPr>
                        <a:t>PRESIDENTES DE JUNTA  FASE 2</a:t>
                      </a:r>
                    </a:p>
                  </a:txBody>
                  <a:tcPr marL="9525" marR="9525" marT="9525" marB="0" anchor="ctr"/>
                </a:tc>
                <a:tc>
                  <a:txBody>
                    <a:bodyPr/>
                    <a:lstStyle/>
                    <a:p>
                      <a:pPr algn="ctr" fontAlgn="b"/>
                      <a:r>
                        <a:rPr lang="es-CO" sz="1400" b="0" i="0" u="none" strike="noStrike" dirty="0" smtClean="0">
                          <a:solidFill>
                            <a:srgbClr val="000000"/>
                          </a:solidFill>
                          <a:latin typeface="+mn-lt"/>
                        </a:rPr>
                        <a:t>54</a:t>
                      </a:r>
                      <a:endParaRPr lang="es-CO" sz="1400" b="0" i="0" u="none" strike="noStrike" dirty="0">
                        <a:solidFill>
                          <a:srgbClr val="000000"/>
                        </a:solidFill>
                        <a:latin typeface="+mn-lt"/>
                      </a:endParaRPr>
                    </a:p>
                  </a:txBody>
                  <a:tcPr marL="9525" marR="9525" marT="9525" marB="0" anchor="ctr"/>
                </a:tc>
                <a:tc>
                  <a:txBody>
                    <a:bodyPr/>
                    <a:lstStyle/>
                    <a:p>
                      <a:pPr marL="273050" indent="0" algn="l" defTabSz="914400" rtl="0" eaLnBrk="1" fontAlgn="b" latinLnBrk="0" hangingPunct="1"/>
                      <a:r>
                        <a:rPr lang="es-CO" sz="1400" b="0" i="0" u="none" strike="noStrike" kern="1200" dirty="0">
                          <a:solidFill>
                            <a:srgbClr val="000000"/>
                          </a:solidFill>
                          <a:latin typeface="+mn-lt"/>
                          <a:ea typeface="+mn-ea"/>
                          <a:cs typeface="+mn-cs"/>
                        </a:rPr>
                        <a:t> $           </a:t>
                      </a:r>
                      <a:r>
                        <a:rPr lang="es-CO" sz="1400" b="0" i="0" u="none" strike="noStrike" kern="1200" dirty="0" smtClean="0">
                          <a:solidFill>
                            <a:srgbClr val="000000"/>
                          </a:solidFill>
                          <a:latin typeface="+mn-lt"/>
                          <a:ea typeface="+mn-ea"/>
                          <a:cs typeface="+mn-cs"/>
                        </a:rPr>
                        <a:t>355.000.000 </a:t>
                      </a:r>
                      <a:endParaRPr lang="es-CO" sz="1400" b="0" i="0" u="none" strike="noStrike" kern="1200" dirty="0">
                        <a:solidFill>
                          <a:srgbClr val="000000"/>
                        </a:solidFill>
                        <a:latin typeface="+mn-lt"/>
                        <a:ea typeface="+mn-ea"/>
                        <a:cs typeface="+mn-cs"/>
                      </a:endParaRPr>
                    </a:p>
                  </a:txBody>
                  <a:tcPr marL="9525" marR="9525" marT="9525" marB="0" anchor="ctr"/>
                </a:tc>
              </a:tr>
              <a:tr h="378026">
                <a:tc>
                  <a:txBody>
                    <a:bodyPr/>
                    <a:lstStyle/>
                    <a:p>
                      <a:pPr marL="177800" indent="0" algn="ctr" defTabSz="914400" rtl="0" eaLnBrk="1" fontAlgn="b" latinLnBrk="0" hangingPunct="1"/>
                      <a:r>
                        <a:rPr lang="es-CO" sz="2000" b="1" i="0" u="none" strike="noStrike" kern="1200" dirty="0">
                          <a:solidFill>
                            <a:schemeClr val="tx1"/>
                          </a:solidFill>
                          <a:latin typeface="+mn-lt"/>
                          <a:ea typeface="+mn-ea"/>
                          <a:cs typeface="+mn-cs"/>
                        </a:rPr>
                        <a:t>TOTAL</a:t>
                      </a:r>
                    </a:p>
                  </a:txBody>
                  <a:tcPr marL="8157" marR="8157" marT="8157" marB="0" anchor="ctr">
                    <a:solidFill>
                      <a:schemeClr val="accent4">
                        <a:lumMod val="20000"/>
                        <a:lumOff val="80000"/>
                      </a:schemeClr>
                    </a:solidFill>
                  </a:tcPr>
                </a:tc>
                <a:tc>
                  <a:txBody>
                    <a:bodyPr/>
                    <a:lstStyle/>
                    <a:p>
                      <a:pPr algn="ctr" fontAlgn="b"/>
                      <a:r>
                        <a:rPr lang="es-CO" sz="2000" b="1" i="0" u="none" strike="noStrike" dirty="0" smtClean="0">
                          <a:solidFill>
                            <a:srgbClr val="000000"/>
                          </a:solidFill>
                          <a:latin typeface="+mn-lt"/>
                        </a:rPr>
                        <a:t>341</a:t>
                      </a:r>
                      <a:endParaRPr lang="es-CO" sz="2000" b="1" i="0" u="none" strike="noStrike" dirty="0">
                        <a:solidFill>
                          <a:srgbClr val="000000"/>
                        </a:solidFill>
                        <a:latin typeface="+mn-lt"/>
                      </a:endParaRPr>
                    </a:p>
                  </a:txBody>
                  <a:tcPr marL="9525" marR="9525" marT="9525" marB="0" anchor="ctr">
                    <a:solidFill>
                      <a:schemeClr val="accent4">
                        <a:lumMod val="20000"/>
                        <a:lumOff val="80000"/>
                      </a:schemeClr>
                    </a:solidFill>
                  </a:tcPr>
                </a:tc>
                <a:tc>
                  <a:txBody>
                    <a:bodyPr/>
                    <a:lstStyle/>
                    <a:p>
                      <a:pPr algn="ctr" fontAlgn="b"/>
                      <a:r>
                        <a:rPr lang="es-CO" sz="2000" b="1" i="0" u="none" strike="noStrike" dirty="0">
                          <a:solidFill>
                            <a:srgbClr val="000000"/>
                          </a:solidFill>
                          <a:latin typeface="+mn-lt"/>
                        </a:rPr>
                        <a:t> $ </a:t>
                      </a:r>
                      <a:r>
                        <a:rPr lang="es-CO" sz="2000" b="1" i="0" u="none" strike="noStrike" dirty="0" smtClean="0">
                          <a:solidFill>
                            <a:srgbClr val="000000"/>
                          </a:solidFill>
                          <a:latin typeface="+mn-lt"/>
                        </a:rPr>
                        <a:t> 1.885.000.000 </a:t>
                      </a:r>
                      <a:endParaRPr lang="es-CO" sz="2000" b="1" i="0" u="none" strike="noStrike" dirty="0">
                        <a:solidFill>
                          <a:srgbClr val="000000"/>
                        </a:solidFill>
                        <a:latin typeface="+mn-lt"/>
                      </a:endParaRPr>
                    </a:p>
                  </a:txBody>
                  <a:tcPr marL="9525" marR="9525" marT="9525" marB="0" anchor="ctr">
                    <a:solidFill>
                      <a:schemeClr val="accent4">
                        <a:lumMod val="20000"/>
                        <a:lumOff val="80000"/>
                      </a:schemeClr>
                    </a:solidFill>
                  </a:tcPr>
                </a:tc>
              </a:tr>
            </a:tbl>
          </a:graphicData>
        </a:graphic>
      </p:graphicFrame>
      <p:sp>
        <p:nvSpPr>
          <p:cNvPr id="5" name="4 CuadroTexto"/>
          <p:cNvSpPr txBox="1"/>
          <p:nvPr/>
        </p:nvSpPr>
        <p:spPr>
          <a:xfrm>
            <a:off x="803118" y="611977"/>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6" name="Picture 2" descr="C:\Users\User\Downloads\Hemos Cumplido y Má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548" t="1635" r="-571" b="56915"/>
          <a:stretch/>
        </p:blipFill>
        <p:spPr bwMode="auto">
          <a:xfrm>
            <a:off x="4603083" y="240226"/>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755576" y="116632"/>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278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95536" y="1193412"/>
            <a:ext cx="8640960" cy="5403940"/>
            <a:chOff x="395536" y="1193412"/>
            <a:chExt cx="8640960" cy="5403940"/>
          </a:xfrm>
        </p:grpSpPr>
        <p:sp>
          <p:nvSpPr>
            <p:cNvPr id="3" name="2 Rectángulo"/>
            <p:cNvSpPr/>
            <p:nvPr/>
          </p:nvSpPr>
          <p:spPr>
            <a:xfrm>
              <a:off x="395536" y="1193412"/>
              <a:ext cx="8640960" cy="1384995"/>
            </a:xfrm>
            <a:prstGeom prst="rect">
              <a:avLst/>
            </a:prstGeom>
          </p:spPr>
          <p:txBody>
            <a:bodyPr wrap="square">
              <a:spAutoFit/>
            </a:bodyPr>
            <a:lstStyle/>
            <a:p>
              <a:pPr algn="ctr"/>
              <a:r>
                <a:rPr lang="es-CO" sz="3600" b="1" dirty="0" smtClean="0">
                  <a:solidFill>
                    <a:srgbClr val="FF0000"/>
                  </a:solidFill>
                  <a:effectLst>
                    <a:outerShdw blurRad="38100" dist="38100" dir="2700000" algn="tl">
                      <a:srgbClr val="000000">
                        <a:alpha val="43137"/>
                      </a:srgbClr>
                    </a:outerShdw>
                  </a:effectLst>
                </a:rPr>
                <a:t>77</a:t>
              </a:r>
              <a:r>
                <a:rPr lang="es-CO" sz="2400" b="1" dirty="0" smtClean="0">
                  <a:effectLst>
                    <a:outerShdw blurRad="38100" dist="38100" dir="2700000" algn="tl">
                      <a:srgbClr val="000000">
                        <a:alpha val="43137"/>
                      </a:srgbClr>
                    </a:outerShdw>
                  </a:effectLst>
                </a:rPr>
                <a:t> </a:t>
              </a:r>
              <a:r>
                <a:rPr lang="es-CO" sz="3200" b="1" dirty="0" smtClean="0">
                  <a:solidFill>
                    <a:srgbClr val="FF0000"/>
                  </a:solidFill>
                  <a:effectLst>
                    <a:outerShdw blurRad="38100" dist="38100" dir="2700000" algn="tl">
                      <a:srgbClr val="000000">
                        <a:alpha val="43137"/>
                      </a:srgbClr>
                    </a:outerShdw>
                  </a:effectLst>
                </a:rPr>
                <a:t>MEJORAMIENTOS DE VIVIENDA </a:t>
              </a:r>
            </a:p>
            <a:p>
              <a:pPr algn="ctr"/>
              <a:r>
                <a:rPr lang="es-CO" sz="2400" b="1" dirty="0" smtClean="0"/>
                <a:t>ESTRATOS 1,2 Y 3 DEL MUNICIPIO DE ARMENIA</a:t>
              </a:r>
            </a:p>
            <a:p>
              <a:pPr algn="ctr"/>
              <a:endParaRPr lang="es-CO" sz="2400" b="1" dirty="0"/>
            </a:p>
          </p:txBody>
        </p:sp>
        <p:pic>
          <p:nvPicPr>
            <p:cNvPr id="6" name="Imagen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549843"/>
              <a:ext cx="3540815" cy="31370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Imagen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542"/>
            <a:stretch/>
          </p:blipFill>
          <p:spPr bwMode="auto">
            <a:xfrm>
              <a:off x="5448519" y="2528139"/>
              <a:ext cx="2795889" cy="31331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7 Rectángulo"/>
            <p:cNvSpPr/>
            <p:nvPr/>
          </p:nvSpPr>
          <p:spPr>
            <a:xfrm>
              <a:off x="3304367" y="5738583"/>
              <a:ext cx="1411649" cy="307777"/>
            </a:xfrm>
            <a:prstGeom prst="rect">
              <a:avLst/>
            </a:prstGeom>
          </p:spPr>
          <p:txBody>
            <a:bodyPr wrap="square">
              <a:spAutoFit/>
            </a:bodyPr>
            <a:lstStyle/>
            <a:p>
              <a:pPr algn="ctr"/>
              <a:r>
                <a:rPr lang="es-CO" sz="1400" b="1" dirty="0" smtClean="0"/>
                <a:t>ANTES</a:t>
              </a:r>
              <a:endParaRPr lang="es-CO" sz="1400" b="1" dirty="0"/>
            </a:p>
          </p:txBody>
        </p:sp>
        <p:sp>
          <p:nvSpPr>
            <p:cNvPr id="9" name="8 Rectángulo"/>
            <p:cNvSpPr/>
            <p:nvPr/>
          </p:nvSpPr>
          <p:spPr>
            <a:xfrm>
              <a:off x="6300192" y="5676309"/>
              <a:ext cx="1411649" cy="307777"/>
            </a:xfrm>
            <a:prstGeom prst="rect">
              <a:avLst/>
            </a:prstGeom>
          </p:spPr>
          <p:txBody>
            <a:bodyPr wrap="square">
              <a:spAutoFit/>
            </a:bodyPr>
            <a:lstStyle/>
            <a:p>
              <a:pPr algn="just"/>
              <a:r>
                <a:rPr lang="es-CO" sz="1400" b="1" dirty="0" smtClean="0"/>
                <a:t>DESPUES</a:t>
              </a:r>
              <a:endParaRPr lang="es-CO" sz="1400" b="1" dirty="0"/>
            </a:p>
          </p:txBody>
        </p:sp>
        <p:sp>
          <p:nvSpPr>
            <p:cNvPr id="10" name="9 Rectángulo"/>
            <p:cNvSpPr/>
            <p:nvPr/>
          </p:nvSpPr>
          <p:spPr>
            <a:xfrm>
              <a:off x="3700235" y="6074132"/>
              <a:ext cx="3392045" cy="523220"/>
            </a:xfrm>
            <a:prstGeom prst="rect">
              <a:avLst/>
            </a:prstGeom>
          </p:spPr>
          <p:txBody>
            <a:bodyPr wrap="square">
              <a:spAutoFit/>
            </a:bodyPr>
            <a:lstStyle/>
            <a:p>
              <a:pPr algn="ctr"/>
              <a:r>
                <a:rPr lang="es-ES_tradnl" sz="2800" b="1" i="1" dirty="0" smtClean="0">
                  <a:solidFill>
                    <a:srgbClr val="FF0000"/>
                  </a:solidFill>
                  <a:latin typeface="Arial" panose="020B0604020202020204" pitchFamily="34" charset="0"/>
                  <a:cs typeface="Arial" panose="020B0604020202020204" pitchFamily="34" charset="0"/>
                </a:rPr>
                <a:t>EJECUTADO</a:t>
              </a:r>
              <a:endParaRPr lang="es-CO" sz="2800" b="1" i="1" dirty="0">
                <a:solidFill>
                  <a:srgbClr val="FF0000"/>
                </a:solidFill>
                <a:latin typeface="Arial" panose="020B0604020202020204" pitchFamily="34" charset="0"/>
                <a:cs typeface="Arial" panose="020B0604020202020204" pitchFamily="34" charset="0"/>
              </a:endParaRPr>
            </a:p>
          </p:txBody>
        </p:sp>
      </p:grpSp>
      <p:sp>
        <p:nvSpPr>
          <p:cNvPr id="12" name="11 CuadroTexto"/>
          <p:cNvSpPr txBox="1"/>
          <p:nvPr/>
        </p:nvSpPr>
        <p:spPr>
          <a:xfrm>
            <a:off x="803118" y="611977"/>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13" name="Picture 2" descr="C:\Users\User\Downloads\Hemos Cumplido y Má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548" t="1635" r="-571" b="56915"/>
          <a:stretch/>
        </p:blipFill>
        <p:spPr bwMode="auto">
          <a:xfrm>
            <a:off x="4603083" y="240226"/>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755576" y="116632"/>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8345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746401" y="116632"/>
            <a:ext cx="7914560" cy="6109264"/>
            <a:chOff x="746401" y="116632"/>
            <a:chExt cx="7914560" cy="6109264"/>
          </a:xfrm>
        </p:grpSpPr>
        <p:sp>
          <p:nvSpPr>
            <p:cNvPr id="2" name="1 Rectángulo"/>
            <p:cNvSpPr/>
            <p:nvPr/>
          </p:nvSpPr>
          <p:spPr>
            <a:xfrm>
              <a:off x="746401" y="1241456"/>
              <a:ext cx="7764016" cy="1323439"/>
            </a:xfrm>
            <a:prstGeom prst="rect">
              <a:avLst/>
            </a:prstGeom>
          </p:spPr>
          <p:txBody>
            <a:bodyPr wrap="square">
              <a:spAutoFit/>
            </a:bodyPr>
            <a:lstStyle/>
            <a:p>
              <a:pPr algn="ctr"/>
              <a:r>
                <a:rPr lang="es-CO" sz="3200" b="1" dirty="0" smtClean="0">
                  <a:solidFill>
                    <a:srgbClr val="FF0000"/>
                  </a:solidFill>
                  <a:effectLst>
                    <a:outerShdw blurRad="38100" dist="38100" dir="2700000" algn="tl">
                      <a:srgbClr val="000000">
                        <a:alpha val="43137"/>
                      </a:srgbClr>
                    </a:outerShdw>
                  </a:effectLst>
                </a:rPr>
                <a:t>15 </a:t>
              </a:r>
              <a:r>
                <a:rPr lang="es-CO" sz="2400" b="1" dirty="0" smtClean="0">
                  <a:solidFill>
                    <a:srgbClr val="FF0000"/>
                  </a:solidFill>
                </a:rPr>
                <a:t>MEJORAMIENTOS DE VIVIENDA PARA PRESIDENTES DE JAC FASE I -  MUNICIPIO DE ARMENIA</a:t>
              </a:r>
            </a:p>
            <a:p>
              <a:pPr algn="ctr"/>
              <a:endParaRPr lang="es-CO" sz="2400" b="1" dirty="0">
                <a:solidFill>
                  <a:srgbClr val="FF0000"/>
                </a:solidFill>
              </a:endParaRPr>
            </a:p>
          </p:txBody>
        </p:sp>
        <p:pic>
          <p:nvPicPr>
            <p:cNvPr id="1026" name="Picture 2" descr="\\TESORERIA\oficios ing llano\COPIAS DE SEGURIDAD\Area Tecnica\Monica camacho\Copia de Seguridad 2015\MEJORAMIENTOS JAL\BERENICE PERDOMO 7-11-14 OK\IMG_20141111_08413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04"/>
            <a:stretch/>
          </p:blipFill>
          <p:spPr bwMode="auto">
            <a:xfrm>
              <a:off x="1331640" y="2402285"/>
              <a:ext cx="4024286" cy="2906019"/>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699792" y="5394899"/>
              <a:ext cx="1528898" cy="307777"/>
            </a:xfrm>
            <a:prstGeom prst="rect">
              <a:avLst/>
            </a:prstGeom>
          </p:spPr>
          <p:txBody>
            <a:bodyPr wrap="square">
              <a:spAutoFit/>
            </a:bodyPr>
            <a:lstStyle/>
            <a:p>
              <a:pPr algn="just"/>
              <a:r>
                <a:rPr lang="es-CO" sz="1400" b="1" dirty="0" smtClean="0"/>
                <a:t>ANTES</a:t>
              </a:r>
              <a:endParaRPr lang="es-CO" sz="1400" b="1" dirty="0"/>
            </a:p>
          </p:txBody>
        </p:sp>
        <p:sp>
          <p:nvSpPr>
            <p:cNvPr id="8" name="7 Rectángulo"/>
            <p:cNvSpPr/>
            <p:nvPr/>
          </p:nvSpPr>
          <p:spPr>
            <a:xfrm>
              <a:off x="6462826" y="5304807"/>
              <a:ext cx="1528898" cy="307777"/>
            </a:xfrm>
            <a:prstGeom prst="rect">
              <a:avLst/>
            </a:prstGeom>
          </p:spPr>
          <p:txBody>
            <a:bodyPr wrap="square">
              <a:spAutoFit/>
            </a:bodyPr>
            <a:lstStyle/>
            <a:p>
              <a:pPr algn="just"/>
              <a:r>
                <a:rPr lang="es-CO" sz="1400" b="1" dirty="0" smtClean="0"/>
                <a:t>DESPUES</a:t>
              </a:r>
              <a:endParaRPr lang="es-CO" sz="1400" b="1" dirty="0"/>
            </a:p>
          </p:txBody>
        </p:sp>
        <p:pic>
          <p:nvPicPr>
            <p:cNvPr id="1028" name="Picture 4" descr="\\TESORERIA\oficios ing llano\COPIAS DE SEGURIDAD\Area Tecnica\Monica camacho\Copia de Seguridad 2015\MEJORAMIENTOS JAL\ALBA LUCIA MEDINA 6-11-14 P\ALBA LUCIA MEDINA\DSC077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312" b="7679"/>
            <a:stretch/>
          </p:blipFill>
          <p:spPr bwMode="auto">
            <a:xfrm>
              <a:off x="5793590" y="2372292"/>
              <a:ext cx="2867371" cy="2906019"/>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143949" y="5702676"/>
              <a:ext cx="5278916" cy="523220"/>
            </a:xfrm>
            <a:prstGeom prst="rect">
              <a:avLst/>
            </a:prstGeom>
          </p:spPr>
          <p:txBody>
            <a:bodyPr wrap="square">
              <a:spAutoFit/>
            </a:bodyPr>
            <a:lstStyle/>
            <a:p>
              <a:pPr algn="ctr"/>
              <a:r>
                <a:rPr lang="es-ES_tradnl" sz="2800" b="1" dirty="0" smtClean="0">
                  <a:solidFill>
                    <a:srgbClr val="FF0000"/>
                  </a:solidFill>
                  <a:latin typeface="Arial" panose="020B0604020202020204" pitchFamily="34" charset="0"/>
                  <a:cs typeface="Arial" panose="020B0604020202020204" pitchFamily="34" charset="0"/>
                </a:rPr>
                <a:t>EJECUTADO</a:t>
              </a:r>
              <a:endParaRPr lang="es-CO" sz="2800" b="1" dirty="0">
                <a:solidFill>
                  <a:srgbClr val="FF0000"/>
                </a:solidFill>
                <a:latin typeface="Arial" panose="020B0604020202020204" pitchFamily="34" charset="0"/>
                <a:cs typeface="Arial" panose="020B0604020202020204" pitchFamily="34" charset="0"/>
              </a:endParaRPr>
            </a:p>
          </p:txBody>
        </p:sp>
        <p:sp>
          <p:nvSpPr>
            <p:cNvPr id="10" name="9 CuadroTexto"/>
            <p:cNvSpPr txBox="1"/>
            <p:nvPr/>
          </p:nvSpPr>
          <p:spPr>
            <a:xfrm>
              <a:off x="803118" y="611977"/>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11" name="Picture 2" descr="C:\Users\User\Downloads\Hemos Cumplido y Má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548" t="1635" r="-571" b="56915"/>
            <a:stretch/>
          </p:blipFill>
          <p:spPr bwMode="auto">
            <a:xfrm>
              <a:off x="4603083" y="240226"/>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755576" y="116632"/>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405454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755576" y="116632"/>
            <a:ext cx="7848872" cy="6336704"/>
            <a:chOff x="755576" y="116632"/>
            <a:chExt cx="7848872" cy="6336704"/>
          </a:xfrm>
        </p:grpSpPr>
        <p:sp>
          <p:nvSpPr>
            <p:cNvPr id="4" name="3 Rectángulo"/>
            <p:cNvSpPr/>
            <p:nvPr/>
          </p:nvSpPr>
          <p:spPr>
            <a:xfrm>
              <a:off x="755576" y="1292567"/>
              <a:ext cx="7848872" cy="1508105"/>
            </a:xfrm>
            <a:prstGeom prst="rect">
              <a:avLst/>
            </a:prstGeom>
          </p:spPr>
          <p:txBody>
            <a:bodyPr wrap="square">
              <a:spAutoFit/>
            </a:bodyPr>
            <a:lstStyle/>
            <a:p>
              <a:pPr algn="ctr"/>
              <a:r>
                <a:rPr lang="es-CO" sz="3600" b="1" dirty="0" smtClean="0">
                  <a:solidFill>
                    <a:srgbClr val="FF0000"/>
                  </a:solidFill>
                  <a:effectLst>
                    <a:outerShdw blurRad="38100" dist="38100" dir="2700000" algn="tl">
                      <a:srgbClr val="000000">
                        <a:alpha val="43137"/>
                      </a:srgbClr>
                    </a:outerShdw>
                  </a:effectLst>
                </a:rPr>
                <a:t>12</a:t>
              </a:r>
              <a:r>
                <a:rPr lang="es-CO" sz="2800" b="1" dirty="0" smtClean="0">
                  <a:solidFill>
                    <a:srgbClr val="FF0000"/>
                  </a:solidFill>
                  <a:effectLst>
                    <a:outerShdw blurRad="38100" dist="38100" dir="2700000" algn="tl">
                      <a:srgbClr val="000000">
                        <a:alpha val="43137"/>
                      </a:srgbClr>
                    </a:outerShdw>
                  </a:effectLst>
                </a:rPr>
                <a:t> MEJORAMIENTOS DE VIVIENDA </a:t>
              </a:r>
            </a:p>
            <a:p>
              <a:pPr algn="ctr"/>
              <a:r>
                <a:rPr lang="es-CO" sz="2800" b="1" dirty="0" smtClean="0">
                  <a:solidFill>
                    <a:srgbClr val="FF0000"/>
                  </a:solidFill>
                  <a:effectLst>
                    <a:outerShdw blurRad="38100" dist="38100" dir="2700000" algn="tl">
                      <a:srgbClr val="000000">
                        <a:alpha val="43137"/>
                      </a:srgbClr>
                    </a:outerShdw>
                  </a:effectLst>
                </a:rPr>
                <a:t>BARRIO SANTA RITA MUNICIPIO DE ARMENIA</a:t>
              </a:r>
            </a:p>
            <a:p>
              <a:pPr algn="ctr"/>
              <a:endParaRPr lang="es-CO" sz="2800" b="1" dirty="0">
                <a:solidFill>
                  <a:srgbClr val="FF0000"/>
                </a:solidFill>
                <a:effectLst>
                  <a:outerShdw blurRad="38100" dist="38100" dir="2700000" algn="tl">
                    <a:srgbClr val="000000">
                      <a:alpha val="43137"/>
                    </a:srgbClr>
                  </a:outerShdw>
                </a:effectLst>
              </a:endParaRPr>
            </a:p>
          </p:txBody>
        </p:sp>
        <p:sp>
          <p:nvSpPr>
            <p:cNvPr id="7" name="6 Rectángulo"/>
            <p:cNvSpPr/>
            <p:nvPr/>
          </p:nvSpPr>
          <p:spPr>
            <a:xfrm>
              <a:off x="3228165" y="5930116"/>
              <a:ext cx="3392045" cy="523220"/>
            </a:xfrm>
            <a:prstGeom prst="rect">
              <a:avLst/>
            </a:prstGeom>
          </p:spPr>
          <p:txBody>
            <a:bodyPr wrap="square">
              <a:spAutoFit/>
            </a:bodyPr>
            <a:lstStyle/>
            <a:p>
              <a:pPr algn="ctr"/>
              <a:r>
                <a:rPr lang="es-ES_tradnl" sz="2800" b="1" i="1" dirty="0" smtClean="0">
                  <a:solidFill>
                    <a:srgbClr val="FF0000"/>
                  </a:solidFill>
                  <a:latin typeface="Arial" panose="020B0604020202020204" pitchFamily="34" charset="0"/>
                  <a:cs typeface="Arial" panose="020B0604020202020204" pitchFamily="34" charset="0"/>
                </a:rPr>
                <a:t>EJECUTADO</a:t>
              </a:r>
              <a:endParaRPr lang="es-CO" sz="2800" b="1" i="1" dirty="0">
                <a:solidFill>
                  <a:srgbClr val="FF0000"/>
                </a:solidFill>
                <a:latin typeface="Arial" panose="020B0604020202020204" pitchFamily="34" charset="0"/>
                <a:cs typeface="Arial" panose="020B0604020202020204" pitchFamily="34" charset="0"/>
              </a:endParaRPr>
            </a:p>
          </p:txBody>
        </p:sp>
        <p:sp>
          <p:nvSpPr>
            <p:cNvPr id="8" name="7 CuadroTexto"/>
            <p:cNvSpPr txBox="1"/>
            <p:nvPr/>
          </p:nvSpPr>
          <p:spPr>
            <a:xfrm>
              <a:off x="803118" y="611977"/>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9" name="Picture 2" descr="C:\Users\User\Downloads\Hemos Cumplido y Má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548" t="1635" r="-571" b="56915"/>
            <a:stretch/>
          </p:blipFill>
          <p:spPr bwMode="auto">
            <a:xfrm>
              <a:off x="4603083" y="240226"/>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755576" y="116632"/>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grpSp>
      <p:sp>
        <p:nvSpPr>
          <p:cNvPr id="11" name="Rectángulo 10"/>
          <p:cNvSpPr/>
          <p:nvPr/>
        </p:nvSpPr>
        <p:spPr>
          <a:xfrm>
            <a:off x="3923928" y="2322462"/>
            <a:ext cx="5145459" cy="1685077"/>
          </a:xfrm>
          <a:prstGeom prst="rect">
            <a:avLst/>
          </a:prstGeom>
        </p:spPr>
        <p:txBody>
          <a:bodyPr wrap="square">
            <a:spAutoFit/>
          </a:bodyPr>
          <a:lstStyle/>
          <a:p>
            <a:pPr algn="just">
              <a:lnSpc>
                <a:spcPct val="115000"/>
              </a:lnSpc>
              <a:spcAft>
                <a:spcPts val="1000"/>
              </a:spcAft>
            </a:pPr>
            <a:r>
              <a:rPr lang="es-CO" b="1" dirty="0" smtClean="0">
                <a:effectLst/>
                <a:latin typeface="+mj-lt"/>
                <a:ea typeface="Calibri" panose="020F0502020204030204" pitchFamily="34" charset="0"/>
                <a:cs typeface="Times New Roman" panose="02020603050405020304" pitchFamily="18" charset="0"/>
              </a:rPr>
              <a:t>Se firmó convenio interadministrativo con el municipio de Armenia, con el objeto del restablecer la infraestructura de 12  viviendas del barrio Santa Rita afectadas por el incendio ocurrido el 22 de Agosto del 2014</a:t>
            </a:r>
          </a:p>
        </p:txBody>
      </p:sp>
      <p:pic>
        <p:nvPicPr>
          <p:cNvPr id="12" name="Picture 2" descr="E:\santa rita\RUBEN DARIO SUAREZ\MZ 13 CASA 1\DSCF448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292" y="2322462"/>
            <a:ext cx="2405862" cy="1610594"/>
          </a:xfrm>
          <a:prstGeom prst="rect">
            <a:avLst/>
          </a:prstGeom>
          <a:noFill/>
          <a:extLst/>
        </p:spPr>
      </p:pic>
      <p:pic>
        <p:nvPicPr>
          <p:cNvPr id="13"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4187" y="4232137"/>
            <a:ext cx="2195681" cy="1610594"/>
          </a:xfrm>
          <a:prstGeom prst="rect">
            <a:avLst/>
          </a:prstGeom>
          <a:noFill/>
          <a:ln>
            <a:noFill/>
          </a:ln>
          <a:extLst/>
        </p:spPr>
      </p:pic>
      <p:pic>
        <p:nvPicPr>
          <p:cNvPr id="15"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2020999" y="4065504"/>
            <a:ext cx="2400435" cy="1794893"/>
          </a:xfrm>
          <a:prstGeom prst="rect">
            <a:avLst/>
          </a:prstGeom>
          <a:noFill/>
          <a:ln>
            <a:noFill/>
          </a:ln>
          <a:extLst/>
        </p:spPr>
      </p:pic>
    </p:spTree>
    <p:extLst>
      <p:ext uri="{BB962C8B-B14F-4D97-AF65-F5344CB8AC3E}">
        <p14:creationId xmlns:p14="http://schemas.microsoft.com/office/powerpoint/2010/main" val="3748406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395536" y="5644"/>
            <a:ext cx="8424936" cy="5419764"/>
            <a:chOff x="395536" y="116632"/>
            <a:chExt cx="8424936" cy="5419764"/>
          </a:xfrm>
        </p:grpSpPr>
        <p:sp>
          <p:nvSpPr>
            <p:cNvPr id="2" name="1 Rectángulo"/>
            <p:cNvSpPr/>
            <p:nvPr/>
          </p:nvSpPr>
          <p:spPr>
            <a:xfrm>
              <a:off x="395536" y="1484784"/>
              <a:ext cx="8424936" cy="954107"/>
            </a:xfrm>
            <a:prstGeom prst="rect">
              <a:avLst/>
            </a:prstGeom>
          </p:spPr>
          <p:txBody>
            <a:bodyPr wrap="square">
              <a:spAutoFit/>
            </a:bodyPr>
            <a:lstStyle/>
            <a:p>
              <a:pPr algn="ctr"/>
              <a:r>
                <a:rPr lang="es-CO" sz="2800" b="1" dirty="0" smtClean="0">
                  <a:solidFill>
                    <a:srgbClr val="FF0000"/>
                  </a:solidFill>
                  <a:effectLst>
                    <a:outerShdw blurRad="38100" dist="38100" dir="2700000" algn="tl">
                      <a:srgbClr val="000000">
                        <a:alpha val="43137"/>
                      </a:srgbClr>
                    </a:outerShdw>
                  </a:effectLst>
                </a:rPr>
                <a:t>54 MEJORAMIENTO DE VIVIENDA PARA PRESIDENTES DE JAC  FASE II - MUNICIPIO DE ARMENIA</a:t>
              </a:r>
            </a:p>
          </p:txBody>
        </p:sp>
        <p:sp>
          <p:nvSpPr>
            <p:cNvPr id="3" name="2 Rectángulo"/>
            <p:cNvSpPr/>
            <p:nvPr/>
          </p:nvSpPr>
          <p:spPr>
            <a:xfrm>
              <a:off x="1115616" y="2479536"/>
              <a:ext cx="7200800" cy="461665"/>
            </a:xfrm>
            <a:prstGeom prst="rect">
              <a:avLst/>
            </a:prstGeom>
          </p:spPr>
          <p:txBody>
            <a:bodyPr wrap="square">
              <a:spAutoFit/>
            </a:bodyPr>
            <a:lstStyle/>
            <a:p>
              <a:pPr marL="285750" indent="-285750" algn="just">
                <a:buFont typeface="Arial" panose="020B0604020202020204" pitchFamily="34" charset="0"/>
                <a:buChar char="•"/>
              </a:pPr>
              <a:endParaRPr lang="es-CO" sz="2400" dirty="0" smtClean="0"/>
            </a:p>
          </p:txBody>
        </p:sp>
        <p:sp>
          <p:nvSpPr>
            <p:cNvPr id="4" name="3 Rectángulo"/>
            <p:cNvSpPr/>
            <p:nvPr/>
          </p:nvSpPr>
          <p:spPr>
            <a:xfrm>
              <a:off x="3623663" y="5013176"/>
              <a:ext cx="3392045" cy="523220"/>
            </a:xfrm>
            <a:prstGeom prst="rect">
              <a:avLst/>
            </a:prstGeom>
          </p:spPr>
          <p:txBody>
            <a:bodyPr wrap="square">
              <a:spAutoFit/>
            </a:bodyPr>
            <a:lstStyle/>
            <a:p>
              <a:pPr algn="ctr"/>
              <a:endParaRPr lang="es-CO" sz="2800" b="1" i="1" dirty="0">
                <a:solidFill>
                  <a:srgbClr val="FF0000"/>
                </a:solidFill>
                <a:latin typeface="Arial" panose="020B0604020202020204" pitchFamily="34" charset="0"/>
                <a:cs typeface="Arial" panose="020B0604020202020204" pitchFamily="34" charset="0"/>
              </a:endParaRPr>
            </a:p>
          </p:txBody>
        </p:sp>
        <p:sp>
          <p:nvSpPr>
            <p:cNvPr id="5" name="4 CuadroTexto"/>
            <p:cNvSpPr txBox="1"/>
            <p:nvPr/>
          </p:nvSpPr>
          <p:spPr>
            <a:xfrm>
              <a:off x="803118" y="611977"/>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6" name="Picture 2" descr="C:\Users\User\Downloads\Hemos Cumplido y Má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548" t="1635" r="-571" b="56915"/>
            <a:stretch/>
          </p:blipFill>
          <p:spPr bwMode="auto">
            <a:xfrm>
              <a:off x="4603083" y="240226"/>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755576" y="116632"/>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grpSp>
      <p:pic>
        <p:nvPicPr>
          <p:cNvPr id="11" name="Imagen 10" descr="20150616_154203"/>
          <p:cNvPicPr/>
          <p:nvPr/>
        </p:nvPicPr>
        <p:blipFill>
          <a:blip r:embed="rId4" cstate="print">
            <a:extLst>
              <a:ext uri="{28A0092B-C50C-407E-A947-70E740481C1C}">
                <a14:useLocalDpi xmlns:a14="http://schemas.microsoft.com/office/drawing/2010/main" val="0"/>
              </a:ext>
            </a:extLst>
          </a:blip>
          <a:srcRect l="11510" r="14566"/>
          <a:stretch>
            <a:fillRect/>
          </a:stretch>
        </p:blipFill>
        <p:spPr bwMode="auto">
          <a:xfrm>
            <a:off x="888151" y="2772029"/>
            <a:ext cx="3376263" cy="2394750"/>
          </a:xfrm>
          <a:prstGeom prst="rect">
            <a:avLst/>
          </a:prstGeom>
          <a:noFill/>
          <a:ln>
            <a:noFill/>
          </a:ln>
        </p:spPr>
      </p:pic>
      <p:pic>
        <p:nvPicPr>
          <p:cNvPr id="12" name="Imagen 11" descr="IMG-20150914-WA000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166" y="3157718"/>
            <a:ext cx="3545059" cy="2409356"/>
          </a:xfrm>
          <a:prstGeom prst="rect">
            <a:avLst/>
          </a:prstGeom>
          <a:noFill/>
          <a:ln>
            <a:noFill/>
          </a:ln>
        </p:spPr>
      </p:pic>
      <p:sp>
        <p:nvSpPr>
          <p:cNvPr id="13" name="Rectángulo 12"/>
          <p:cNvSpPr/>
          <p:nvPr/>
        </p:nvSpPr>
        <p:spPr>
          <a:xfrm>
            <a:off x="2393613" y="5709913"/>
            <a:ext cx="939681" cy="369332"/>
          </a:xfrm>
          <a:prstGeom prst="rect">
            <a:avLst/>
          </a:prstGeom>
        </p:spPr>
        <p:txBody>
          <a:bodyPr wrap="none">
            <a:spAutoFit/>
          </a:bodyPr>
          <a:lstStyle/>
          <a:p>
            <a:r>
              <a:rPr lang="es-CO" b="1" dirty="0" smtClean="0">
                <a:effectLst/>
                <a:latin typeface="+mj-lt"/>
                <a:ea typeface="Calibri" panose="020F0502020204030204" pitchFamily="34" charset="0"/>
              </a:rPr>
              <a:t>ANTES</a:t>
            </a:r>
            <a:r>
              <a:rPr lang="es-CO" b="1" dirty="0" smtClean="0">
                <a:effectLst/>
                <a:latin typeface="Arial" panose="020B0604020202020204" pitchFamily="34" charset="0"/>
                <a:ea typeface="Calibri" panose="020F0502020204030204" pitchFamily="34" charset="0"/>
              </a:rPr>
              <a:t>  </a:t>
            </a:r>
            <a:endParaRPr lang="es-CO" dirty="0"/>
          </a:p>
        </p:txBody>
      </p:sp>
      <p:sp>
        <p:nvSpPr>
          <p:cNvPr id="14" name="Rectángulo 13"/>
          <p:cNvSpPr/>
          <p:nvPr/>
        </p:nvSpPr>
        <p:spPr>
          <a:xfrm>
            <a:off x="6114079" y="5709913"/>
            <a:ext cx="1127232" cy="369332"/>
          </a:xfrm>
          <a:prstGeom prst="rect">
            <a:avLst/>
          </a:prstGeom>
        </p:spPr>
        <p:txBody>
          <a:bodyPr wrap="none">
            <a:spAutoFit/>
          </a:bodyPr>
          <a:lstStyle/>
          <a:p>
            <a:r>
              <a:rPr lang="es-CO" b="1" dirty="0" smtClean="0">
                <a:effectLst/>
                <a:latin typeface="+mj-lt"/>
                <a:ea typeface="Calibri" panose="020F0502020204030204" pitchFamily="34" charset="0"/>
              </a:rPr>
              <a:t>DESPUES</a:t>
            </a:r>
            <a:endParaRPr lang="es-CO" dirty="0">
              <a:latin typeface="+mj-lt"/>
            </a:endParaRPr>
          </a:p>
        </p:txBody>
      </p:sp>
      <p:sp>
        <p:nvSpPr>
          <p:cNvPr id="9" name="Rectángulo 8"/>
          <p:cNvSpPr/>
          <p:nvPr/>
        </p:nvSpPr>
        <p:spPr>
          <a:xfrm>
            <a:off x="3333295" y="6110208"/>
            <a:ext cx="2672576" cy="523220"/>
          </a:xfrm>
          <a:prstGeom prst="rect">
            <a:avLst/>
          </a:prstGeom>
        </p:spPr>
        <p:txBody>
          <a:bodyPr wrap="square">
            <a:spAutoFit/>
          </a:bodyPr>
          <a:lstStyle/>
          <a:p>
            <a:pPr algn="ctr"/>
            <a:r>
              <a:rPr lang="es-ES_tradnl" sz="2800" b="1" i="1" dirty="0">
                <a:solidFill>
                  <a:srgbClr val="FF0000"/>
                </a:solidFill>
                <a:latin typeface="Arial" panose="020B0604020202020204" pitchFamily="34" charset="0"/>
                <a:cs typeface="Arial" panose="020B0604020202020204" pitchFamily="34" charset="0"/>
              </a:rPr>
              <a:t>EJECUTADO</a:t>
            </a:r>
            <a:endParaRPr lang="es-CO" sz="28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536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0190" y="-3865"/>
            <a:ext cx="4361710" cy="800219"/>
          </a:xfrm>
          <a:prstGeom prst="rect">
            <a:avLst/>
          </a:prstGeom>
        </p:spPr>
        <p:txBody>
          <a:bodyPr wrap="square">
            <a:spAutoFit/>
          </a:bodyPr>
          <a:lstStyle/>
          <a:p>
            <a:pPr algn="r">
              <a:lnSpc>
                <a:spcPct val="115000"/>
              </a:lnSpc>
              <a:spcAft>
                <a:spcPts val="1000"/>
              </a:spcAft>
            </a:pPr>
            <a:r>
              <a:rPr lang="es-CO" sz="4000" b="1" dirty="0" smtClean="0">
                <a:solidFill>
                  <a:srgbClr val="FF0000"/>
                </a:solidFill>
                <a:effectLst/>
                <a:latin typeface="+mj-lt"/>
                <a:ea typeface="Calibri" panose="020F0502020204030204" pitchFamily="34" charset="0"/>
                <a:cs typeface="Times New Roman" panose="02020603050405020304" pitchFamily="18" charset="0"/>
              </a:rPr>
              <a:t>PREDIOS A TITULAR</a:t>
            </a:r>
            <a:endParaRPr lang="es-CO" sz="4000" dirty="0">
              <a:solidFill>
                <a:srgbClr val="FF0000"/>
              </a:solidFill>
              <a:effectLst/>
              <a:latin typeface="+mj-lt"/>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960636025"/>
              </p:ext>
            </p:extLst>
          </p:nvPr>
        </p:nvGraphicFramePr>
        <p:xfrm>
          <a:off x="1259632" y="1195903"/>
          <a:ext cx="2490841" cy="4536186"/>
        </p:xfrm>
        <a:graphic>
          <a:graphicData uri="http://schemas.openxmlformats.org/drawingml/2006/table">
            <a:tbl>
              <a:tblPr firstRow="1" firstCol="1" bandRow="1">
                <a:tableStyleId>{5C22544A-7EE6-4342-B048-85BDC9FD1C3A}</a:tableStyleId>
              </a:tblPr>
              <a:tblGrid>
                <a:gridCol w="1505918"/>
                <a:gridCol w="984923"/>
              </a:tblGrid>
              <a:tr h="160028">
                <a:tc>
                  <a:txBody>
                    <a:bodyPr/>
                    <a:lstStyle/>
                    <a:p>
                      <a:pPr algn="ctr">
                        <a:lnSpc>
                          <a:spcPct val="115000"/>
                        </a:lnSpc>
                        <a:spcAft>
                          <a:spcPts val="0"/>
                        </a:spcAft>
                      </a:pPr>
                      <a:r>
                        <a:rPr lang="es-CO" sz="1400" dirty="0">
                          <a:effectLst/>
                          <a:latin typeface="+mj-lt"/>
                        </a:rPr>
                        <a:t>NOMBRE BARRIO</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0"/>
                        </a:spcAft>
                      </a:pPr>
                      <a:r>
                        <a:rPr lang="es-CO" sz="1400" dirty="0">
                          <a:effectLst/>
                          <a:latin typeface="+mj-lt"/>
                        </a:rPr>
                        <a:t>NO PREDIOS </a:t>
                      </a:r>
                      <a:r>
                        <a:rPr lang="es-CO" sz="1400" dirty="0" smtClean="0">
                          <a:effectLst/>
                          <a:latin typeface="+mj-lt"/>
                        </a:rPr>
                        <a:t> TITULADOS</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rgbClr val="C00000"/>
                    </a:solidFill>
                  </a:tcPr>
                </a:tc>
              </a:tr>
              <a:tr h="344877">
                <a:tc>
                  <a:txBody>
                    <a:bodyPr/>
                    <a:lstStyle/>
                    <a:p>
                      <a:pPr algn="ctr">
                        <a:lnSpc>
                          <a:spcPct val="115000"/>
                        </a:lnSpc>
                        <a:spcAft>
                          <a:spcPts val="0"/>
                        </a:spcAft>
                      </a:pPr>
                      <a:endParaRPr lang="es-CO" sz="1400" dirty="0" smtClean="0">
                        <a:effectLst/>
                        <a:latin typeface="+mj-lt"/>
                      </a:endParaRPr>
                    </a:p>
                    <a:p>
                      <a:pPr algn="ctr">
                        <a:lnSpc>
                          <a:spcPct val="115000"/>
                        </a:lnSpc>
                        <a:spcAft>
                          <a:spcPts val="0"/>
                        </a:spcAft>
                      </a:pPr>
                      <a:r>
                        <a:rPr lang="es-CO" sz="1400" dirty="0" smtClean="0">
                          <a:effectLst/>
                          <a:latin typeface="+mj-lt"/>
                        </a:rPr>
                        <a:t>Vieja </a:t>
                      </a:r>
                      <a:r>
                        <a:rPr lang="es-CO" sz="1400" dirty="0">
                          <a:effectLst/>
                          <a:latin typeface="+mj-lt"/>
                        </a:rPr>
                        <a:t>Libertad</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0"/>
                        </a:spcAft>
                      </a:pPr>
                      <a:endParaRPr lang="es-CO" sz="1400" dirty="0" smtClean="0">
                        <a:effectLst/>
                        <a:latin typeface="+mj-lt"/>
                      </a:endParaRPr>
                    </a:p>
                    <a:p>
                      <a:pPr algn="ctr">
                        <a:lnSpc>
                          <a:spcPct val="115000"/>
                        </a:lnSpc>
                        <a:spcAft>
                          <a:spcPts val="0"/>
                        </a:spcAft>
                      </a:pPr>
                      <a:r>
                        <a:rPr lang="es-CO" sz="1400" dirty="0" smtClean="0">
                          <a:effectLst/>
                          <a:latin typeface="+mj-lt"/>
                          <a:ea typeface="+mn-ea"/>
                          <a:cs typeface="+mn-cs"/>
                        </a:rPr>
                        <a:t>13</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r>
              <a:tr h="426220">
                <a:tc>
                  <a:txBody>
                    <a:bodyPr/>
                    <a:lstStyle/>
                    <a:p>
                      <a:pPr algn="ctr">
                        <a:lnSpc>
                          <a:spcPct val="115000"/>
                        </a:lnSpc>
                        <a:spcAft>
                          <a:spcPts val="0"/>
                        </a:spcAft>
                      </a:pPr>
                      <a:r>
                        <a:rPr lang="es-CO" sz="1400" dirty="0">
                          <a:effectLst/>
                          <a:latin typeface="+mj-lt"/>
                        </a:rPr>
                        <a:t>Manzana 21 Barrio La Patria</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0"/>
                        </a:spcAft>
                      </a:pPr>
                      <a:endParaRPr lang="es-CO" sz="1400" dirty="0" smtClean="0">
                        <a:effectLst/>
                        <a:latin typeface="+mj-lt"/>
                      </a:endParaRPr>
                    </a:p>
                    <a:p>
                      <a:pPr algn="ctr">
                        <a:lnSpc>
                          <a:spcPct val="115000"/>
                        </a:lnSpc>
                        <a:spcAft>
                          <a:spcPts val="0"/>
                        </a:spcAft>
                      </a:pPr>
                      <a:r>
                        <a:rPr lang="es-CO" sz="1400" dirty="0" smtClean="0">
                          <a:effectLst/>
                          <a:latin typeface="+mj-lt"/>
                        </a:rPr>
                        <a:t>5</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r>
              <a:tr h="645779">
                <a:tc>
                  <a:txBody>
                    <a:bodyPr/>
                    <a:lstStyle/>
                    <a:p>
                      <a:pPr algn="ctr">
                        <a:lnSpc>
                          <a:spcPct val="115000"/>
                        </a:lnSpc>
                        <a:spcAft>
                          <a:spcPts val="0"/>
                        </a:spcAft>
                      </a:pPr>
                      <a:endParaRPr lang="es-CO" sz="1400" dirty="0" smtClean="0">
                        <a:effectLst/>
                        <a:latin typeface="+mj-lt"/>
                      </a:endParaRPr>
                    </a:p>
                    <a:p>
                      <a:pPr algn="ctr">
                        <a:lnSpc>
                          <a:spcPct val="115000"/>
                        </a:lnSpc>
                        <a:spcAft>
                          <a:spcPts val="0"/>
                        </a:spcAft>
                      </a:pPr>
                      <a:r>
                        <a:rPr lang="es-CO" sz="1400" dirty="0" smtClean="0">
                          <a:effectLst/>
                          <a:latin typeface="+mj-lt"/>
                        </a:rPr>
                        <a:t>Casa </a:t>
                      </a:r>
                      <a:r>
                        <a:rPr lang="es-CO" sz="1400" dirty="0">
                          <a:effectLst/>
                          <a:latin typeface="+mj-lt"/>
                        </a:rPr>
                        <a:t>17 Barrio El Recreo</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0"/>
                        </a:spcAft>
                      </a:pPr>
                      <a:endParaRPr lang="es-CO" sz="1400" dirty="0" smtClean="0">
                        <a:effectLst/>
                        <a:latin typeface="+mj-lt"/>
                      </a:endParaRPr>
                    </a:p>
                    <a:p>
                      <a:pPr algn="ctr">
                        <a:lnSpc>
                          <a:spcPct val="115000"/>
                        </a:lnSpc>
                        <a:spcAft>
                          <a:spcPts val="0"/>
                        </a:spcAft>
                      </a:pPr>
                      <a:r>
                        <a:rPr lang="es-CO" sz="1400" dirty="0" smtClean="0">
                          <a:effectLst/>
                          <a:latin typeface="+mj-lt"/>
                        </a:rPr>
                        <a:t>2</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r>
              <a:tr h="426220">
                <a:tc>
                  <a:txBody>
                    <a:bodyPr/>
                    <a:lstStyle/>
                    <a:p>
                      <a:pPr algn="ctr">
                        <a:lnSpc>
                          <a:spcPct val="115000"/>
                        </a:lnSpc>
                        <a:spcAft>
                          <a:spcPts val="0"/>
                        </a:spcAft>
                      </a:pPr>
                      <a:r>
                        <a:rPr lang="es-CO" sz="1400" dirty="0">
                          <a:effectLst/>
                          <a:latin typeface="+mj-lt"/>
                        </a:rPr>
                        <a:t>Casa 12 Barrio Los Quindos</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0"/>
                        </a:spcAft>
                      </a:pPr>
                      <a:r>
                        <a:rPr lang="es-CO" sz="1400">
                          <a:effectLst/>
                          <a:latin typeface="+mj-lt"/>
                        </a:rPr>
                        <a:t>1</a:t>
                      </a:r>
                      <a:endParaRPr lang="es-CO" sz="1400">
                        <a:effectLst/>
                        <a:latin typeface="+mj-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r>
              <a:tr h="426220">
                <a:tc>
                  <a:txBody>
                    <a:bodyPr/>
                    <a:lstStyle/>
                    <a:p>
                      <a:pPr algn="ctr">
                        <a:lnSpc>
                          <a:spcPct val="115000"/>
                        </a:lnSpc>
                        <a:spcAft>
                          <a:spcPts val="0"/>
                        </a:spcAft>
                      </a:pPr>
                      <a:r>
                        <a:rPr lang="es-CO" sz="1400" dirty="0">
                          <a:effectLst/>
                          <a:latin typeface="+mj-lt"/>
                        </a:rPr>
                        <a:t>Manzana O Barrio Patio Bonito</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0"/>
                        </a:spcAft>
                      </a:pPr>
                      <a:endParaRPr lang="es-CO" sz="1400" dirty="0" smtClean="0">
                        <a:effectLst/>
                        <a:latin typeface="+mj-lt"/>
                      </a:endParaRPr>
                    </a:p>
                    <a:p>
                      <a:pPr algn="ctr">
                        <a:lnSpc>
                          <a:spcPct val="115000"/>
                        </a:lnSpc>
                        <a:spcAft>
                          <a:spcPts val="0"/>
                        </a:spcAft>
                      </a:pPr>
                      <a:r>
                        <a:rPr lang="es-CO" sz="1400" dirty="0" smtClean="0">
                          <a:effectLst/>
                          <a:latin typeface="+mj-lt"/>
                        </a:rPr>
                        <a:t>37</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r>
              <a:tr h="180567">
                <a:tc>
                  <a:txBody>
                    <a:bodyPr/>
                    <a:lstStyle/>
                    <a:p>
                      <a:pPr algn="ctr">
                        <a:lnSpc>
                          <a:spcPct val="115000"/>
                        </a:lnSpc>
                        <a:spcAft>
                          <a:spcPts val="0"/>
                        </a:spcAft>
                      </a:pPr>
                      <a:endParaRPr lang="es-CO" sz="1400" dirty="0" smtClean="0">
                        <a:effectLst/>
                        <a:latin typeface="+mj-lt"/>
                      </a:endParaRPr>
                    </a:p>
                    <a:p>
                      <a:pPr algn="ctr">
                        <a:lnSpc>
                          <a:spcPct val="115000"/>
                        </a:lnSpc>
                        <a:spcAft>
                          <a:spcPts val="0"/>
                        </a:spcAft>
                      </a:pPr>
                      <a:r>
                        <a:rPr lang="es-CO" sz="1400" dirty="0" smtClean="0">
                          <a:effectLst/>
                          <a:latin typeface="+mj-lt"/>
                        </a:rPr>
                        <a:t>Barrio </a:t>
                      </a:r>
                      <a:r>
                        <a:rPr lang="es-CO" sz="1400" dirty="0">
                          <a:effectLst/>
                          <a:latin typeface="+mj-lt"/>
                        </a:rPr>
                        <a:t>Puerto Rico</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0"/>
                        </a:spcAft>
                      </a:pPr>
                      <a:endParaRPr lang="es-CO" sz="1400" dirty="0" smtClean="0">
                        <a:effectLst/>
                        <a:latin typeface="+mj-lt"/>
                      </a:endParaRPr>
                    </a:p>
                    <a:p>
                      <a:pPr algn="ctr">
                        <a:lnSpc>
                          <a:spcPct val="115000"/>
                        </a:lnSpc>
                        <a:spcAft>
                          <a:spcPts val="0"/>
                        </a:spcAft>
                      </a:pPr>
                      <a:r>
                        <a:rPr lang="es-CO" sz="1400" dirty="0" smtClean="0">
                          <a:effectLst/>
                          <a:latin typeface="+mj-lt"/>
                        </a:rPr>
                        <a:t>9</a:t>
                      </a:r>
                      <a:endParaRPr lang="es-CO" sz="1400" dirty="0">
                        <a:effectLst/>
                        <a:latin typeface="+mj-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r>
              <a:tr h="487076">
                <a:tc>
                  <a:txBody>
                    <a:bodyPr/>
                    <a:lstStyle/>
                    <a:p>
                      <a:pPr algn="ctr">
                        <a:lnSpc>
                          <a:spcPct val="115000"/>
                        </a:lnSpc>
                        <a:spcAft>
                          <a:spcPts val="0"/>
                        </a:spcAft>
                      </a:pPr>
                      <a:r>
                        <a:rPr lang="es-CO" sz="1600" dirty="0">
                          <a:effectLst/>
                          <a:latin typeface="+mj-lt"/>
                        </a:rPr>
                        <a:t>TOTAL PREDIOS TITULADOS</a:t>
                      </a:r>
                      <a:endParaRPr lang="es-CO" sz="1600" dirty="0">
                        <a:effectLst/>
                        <a:latin typeface="+mj-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0"/>
                        </a:spcAft>
                      </a:pPr>
                      <a:endParaRPr lang="es-CO" sz="1600" dirty="0" smtClean="0">
                        <a:effectLst/>
                        <a:latin typeface="+mj-lt"/>
                        <a:ea typeface="+mn-ea"/>
                        <a:cs typeface="+mn-cs"/>
                      </a:endParaRPr>
                    </a:p>
                    <a:p>
                      <a:pPr algn="ctr">
                        <a:lnSpc>
                          <a:spcPct val="115000"/>
                        </a:lnSpc>
                        <a:spcAft>
                          <a:spcPts val="0"/>
                        </a:spcAft>
                      </a:pPr>
                      <a:r>
                        <a:rPr lang="es-CO" sz="2000" dirty="0" smtClean="0">
                          <a:effectLst/>
                          <a:latin typeface="+mj-lt"/>
                          <a:ea typeface="+mn-ea"/>
                          <a:cs typeface="+mn-cs"/>
                        </a:rPr>
                        <a:t>67</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r>
            </a:tbl>
          </a:graphicData>
        </a:graphic>
      </p:graphicFrame>
      <p:sp>
        <p:nvSpPr>
          <p:cNvPr id="4" name="Rectángulo 3"/>
          <p:cNvSpPr/>
          <p:nvPr/>
        </p:nvSpPr>
        <p:spPr>
          <a:xfrm>
            <a:off x="5868144" y="5373216"/>
            <a:ext cx="2886250" cy="461665"/>
          </a:xfrm>
          <a:prstGeom prst="rect">
            <a:avLst/>
          </a:prstGeom>
        </p:spPr>
        <p:txBody>
          <a:bodyPr wrap="square">
            <a:spAutoFit/>
          </a:bodyPr>
          <a:lstStyle/>
          <a:p>
            <a:r>
              <a:rPr lang="es-CO" sz="2400" b="1" dirty="0" smtClean="0">
                <a:effectLst/>
                <a:latin typeface="+mj-lt"/>
                <a:ea typeface="Calibri" panose="020F0502020204030204" pitchFamily="34" charset="0"/>
              </a:rPr>
              <a:t>PATIO BONITO</a:t>
            </a:r>
            <a:endParaRPr lang="es-CO" sz="2400" dirty="0">
              <a:latin typeface="+mj-lt"/>
            </a:endParaRPr>
          </a:p>
        </p:txBody>
      </p:sp>
      <p:pic>
        <p:nvPicPr>
          <p:cNvPr id="5" name="Imagen 4" descr="\\TESORERIA\oficios ing llano\CONTROL INTERNO\patio bonito fotos\IMG_159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586" y="1700808"/>
            <a:ext cx="4098666" cy="3664404"/>
          </a:xfrm>
          <a:prstGeom prst="rect">
            <a:avLst/>
          </a:prstGeom>
          <a:noFill/>
          <a:ln>
            <a:noFill/>
          </a:ln>
        </p:spPr>
      </p:pic>
    </p:spTree>
    <p:extLst>
      <p:ext uri="{BB962C8B-B14F-4D97-AF65-F5344CB8AC3E}">
        <p14:creationId xmlns:p14="http://schemas.microsoft.com/office/powerpoint/2010/main" val="200390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27584" y="539969"/>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7" name="Picture 2" descr="C:\Users\User\Downloads\Hemos Cumplido y Má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548" t="1635" r="-571" b="56915"/>
          <a:stretch/>
        </p:blipFill>
        <p:spPr bwMode="auto">
          <a:xfrm>
            <a:off x="4627549" y="168218"/>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780042" y="44624"/>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graphicFrame>
        <p:nvGraphicFramePr>
          <p:cNvPr id="9" name="3 Tabla"/>
          <p:cNvGraphicFramePr>
            <a:graphicFrameLocks noGrp="1"/>
          </p:cNvGraphicFramePr>
          <p:nvPr>
            <p:extLst>
              <p:ext uri="{D42A27DB-BD31-4B8C-83A1-F6EECF244321}">
                <p14:modId xmlns:p14="http://schemas.microsoft.com/office/powerpoint/2010/main" val="2853499792"/>
              </p:ext>
            </p:extLst>
          </p:nvPr>
        </p:nvGraphicFramePr>
        <p:xfrm>
          <a:off x="539552" y="1268760"/>
          <a:ext cx="8424936" cy="4336483"/>
        </p:xfrm>
        <a:graphic>
          <a:graphicData uri="http://schemas.openxmlformats.org/drawingml/2006/table">
            <a:tbl>
              <a:tblPr>
                <a:tableStyleId>{ED083AE6-46FA-4A59-8FB0-9F97EB10719F}</a:tableStyleId>
              </a:tblPr>
              <a:tblGrid>
                <a:gridCol w="2808311"/>
                <a:gridCol w="1512168"/>
                <a:gridCol w="1152128"/>
                <a:gridCol w="2952329"/>
              </a:tblGrid>
              <a:tr h="312524">
                <a:tc gridSpan="4">
                  <a:txBody>
                    <a:bodyPr/>
                    <a:lstStyle/>
                    <a:p>
                      <a:pPr algn="ctr"/>
                      <a:r>
                        <a:rPr lang="es-CO" sz="2800" b="1" dirty="0" smtClean="0">
                          <a:solidFill>
                            <a:srgbClr val="FF0000"/>
                          </a:solidFill>
                          <a:effectLst>
                            <a:outerShdw blurRad="38100" dist="38100" dir="2700000" algn="tl">
                              <a:srgbClr val="000000">
                                <a:alpha val="43137"/>
                              </a:srgbClr>
                            </a:outerShdw>
                          </a:effectLst>
                          <a:latin typeface="+mj-lt"/>
                        </a:rPr>
                        <a:t>VIVIENDA</a:t>
                      </a:r>
                      <a:r>
                        <a:rPr lang="es-CO" sz="2800" b="1" baseline="0" dirty="0" smtClean="0">
                          <a:solidFill>
                            <a:srgbClr val="FF0000"/>
                          </a:solidFill>
                          <a:effectLst>
                            <a:outerShdw blurRad="38100" dist="38100" dir="2700000" algn="tl">
                              <a:srgbClr val="000000">
                                <a:alpha val="43137"/>
                              </a:srgbClr>
                            </a:outerShdw>
                          </a:effectLst>
                          <a:latin typeface="+mj-lt"/>
                        </a:rPr>
                        <a:t>S NUEVAS - </a:t>
                      </a:r>
                      <a:r>
                        <a:rPr lang="es-CO" sz="2800" b="1" dirty="0" smtClean="0">
                          <a:solidFill>
                            <a:srgbClr val="FF0000"/>
                          </a:solidFill>
                          <a:effectLst>
                            <a:outerShdw blurRad="38100" dist="38100" dir="2700000" algn="tl">
                              <a:srgbClr val="000000">
                                <a:alpha val="43137"/>
                              </a:srgbClr>
                            </a:outerShdw>
                          </a:effectLst>
                          <a:latin typeface="+mj-lt"/>
                        </a:rPr>
                        <a:t>FOMVIVIENDA</a:t>
                      </a:r>
                    </a:p>
                  </a:txBody>
                  <a:tcPr marL="8157" marR="8157" marT="8157" marB="0" anchor="ctr"/>
                </a:tc>
                <a:tc hMerge="1">
                  <a:txBody>
                    <a:bodyPr/>
                    <a:lstStyle/>
                    <a:p>
                      <a:endParaRPr lang="es-CO"/>
                    </a:p>
                  </a:txBody>
                  <a:tcPr/>
                </a:tc>
                <a:tc hMerge="1">
                  <a:txBody>
                    <a:bodyPr/>
                    <a:lstStyle/>
                    <a:p>
                      <a:endParaRPr lang="es-CO"/>
                    </a:p>
                  </a:txBody>
                  <a:tcPr/>
                </a:tc>
                <a:tc hMerge="1">
                  <a:txBody>
                    <a:bodyPr/>
                    <a:lstStyle/>
                    <a:p>
                      <a:endParaRPr lang="es-CO"/>
                    </a:p>
                  </a:txBody>
                  <a:tcPr/>
                </a:tc>
              </a:tr>
              <a:tr h="351569">
                <a:tc>
                  <a:txBody>
                    <a:bodyPr/>
                    <a:lstStyle/>
                    <a:p>
                      <a:pPr algn="ctr" fontAlgn="b"/>
                      <a:r>
                        <a:rPr lang="es-CO" sz="2400" b="1" i="0" u="none" strike="noStrike" dirty="0">
                          <a:latin typeface="+mj-lt"/>
                        </a:rPr>
                        <a:t>PROYECTO</a:t>
                      </a:r>
                      <a:endParaRPr lang="es-CO" sz="2400" b="1" i="0" u="none" strike="noStrike" dirty="0">
                        <a:solidFill>
                          <a:srgbClr val="000000"/>
                        </a:solidFill>
                        <a:latin typeface="+mj-lt"/>
                      </a:endParaRPr>
                    </a:p>
                  </a:txBody>
                  <a:tcPr marL="8157" marR="8157" marT="8157" marB="0" anchor="ctr">
                    <a:solidFill>
                      <a:schemeClr val="accent4">
                        <a:lumMod val="20000"/>
                        <a:lumOff val="80000"/>
                      </a:schemeClr>
                    </a:solidFill>
                  </a:tcPr>
                </a:tc>
                <a:tc>
                  <a:txBody>
                    <a:bodyPr/>
                    <a:lstStyle/>
                    <a:p>
                      <a:pPr algn="ctr" fontAlgn="b"/>
                      <a:r>
                        <a:rPr lang="es-CO" sz="2400" b="1" i="0" u="none" strike="noStrike" dirty="0">
                          <a:latin typeface="+mj-lt"/>
                        </a:rPr>
                        <a:t># VIVIENDAS</a:t>
                      </a:r>
                      <a:endParaRPr lang="es-CO" sz="2400" b="1" i="0" u="none" strike="noStrike" dirty="0">
                        <a:solidFill>
                          <a:srgbClr val="000000"/>
                        </a:solidFill>
                        <a:latin typeface="+mj-lt"/>
                      </a:endParaRPr>
                    </a:p>
                  </a:txBody>
                  <a:tcPr marL="8157" marR="8157" marT="8157" marB="0" anchor="ctr">
                    <a:solidFill>
                      <a:schemeClr val="accent4">
                        <a:lumMod val="20000"/>
                        <a:lumOff val="80000"/>
                      </a:schemeClr>
                    </a:solidFill>
                  </a:tcPr>
                </a:tc>
                <a:tc>
                  <a:txBody>
                    <a:bodyPr/>
                    <a:lstStyle/>
                    <a:p>
                      <a:pPr algn="ctr" fontAlgn="b"/>
                      <a:r>
                        <a:rPr lang="es-CO" sz="2400" b="1" i="0" u="none" strike="noStrike" dirty="0">
                          <a:latin typeface="+mj-lt"/>
                        </a:rPr>
                        <a:t>TIPO</a:t>
                      </a:r>
                      <a:endParaRPr lang="es-CO" sz="2400" b="1" i="0" u="none" strike="noStrike" dirty="0">
                        <a:solidFill>
                          <a:srgbClr val="000000"/>
                        </a:solidFill>
                        <a:latin typeface="+mj-lt"/>
                      </a:endParaRPr>
                    </a:p>
                  </a:txBody>
                  <a:tcPr marL="8157" marR="8157" marT="8157" marB="0" anchor="ctr">
                    <a:solidFill>
                      <a:schemeClr val="accent4">
                        <a:lumMod val="20000"/>
                        <a:lumOff val="80000"/>
                      </a:schemeClr>
                    </a:solidFill>
                  </a:tcPr>
                </a:tc>
                <a:tc>
                  <a:txBody>
                    <a:bodyPr/>
                    <a:lstStyle/>
                    <a:p>
                      <a:pPr algn="ctr" fontAlgn="b"/>
                      <a:r>
                        <a:rPr lang="es-CO" sz="2400" b="1" i="0" u="none" strike="noStrike" dirty="0">
                          <a:latin typeface="+mj-lt"/>
                        </a:rPr>
                        <a:t>INVERSION</a:t>
                      </a:r>
                      <a:endParaRPr lang="es-CO" sz="2400" b="1" i="0" u="none" strike="noStrike" dirty="0">
                        <a:solidFill>
                          <a:srgbClr val="000000"/>
                        </a:solidFill>
                        <a:latin typeface="+mj-lt"/>
                      </a:endParaRPr>
                    </a:p>
                  </a:txBody>
                  <a:tcPr marL="8157" marR="8157" marT="8157" marB="0" anchor="ctr">
                    <a:solidFill>
                      <a:schemeClr val="accent4">
                        <a:lumMod val="20000"/>
                        <a:lumOff val="80000"/>
                      </a:schemeClr>
                    </a:solidFill>
                  </a:tcPr>
                </a:tc>
              </a:tr>
              <a:tr h="236338">
                <a:tc>
                  <a:txBody>
                    <a:bodyPr/>
                    <a:lstStyle/>
                    <a:p>
                      <a:pPr marL="177800" indent="0" algn="l" fontAlgn="b"/>
                      <a:r>
                        <a:rPr lang="es-CO" sz="1600" b="1" u="none" strike="noStrike" dirty="0">
                          <a:latin typeface="+mn-lt"/>
                        </a:rPr>
                        <a:t>JARDINES DEL </a:t>
                      </a:r>
                      <a:r>
                        <a:rPr lang="es-CO" sz="1600" b="1" u="none" strike="noStrike" dirty="0" smtClean="0">
                          <a:latin typeface="+mn-lt"/>
                        </a:rPr>
                        <a:t>EDÉN</a:t>
                      </a:r>
                      <a:endParaRPr lang="es-CO" sz="1600" b="1" i="0" u="none" strike="noStrike" dirty="0">
                        <a:solidFill>
                          <a:srgbClr val="000000"/>
                        </a:solidFill>
                        <a:latin typeface="+mn-lt"/>
                      </a:endParaRPr>
                    </a:p>
                  </a:txBody>
                  <a:tcPr marL="8157" marR="8157" marT="8157" marB="0" anchor="ctr"/>
                </a:tc>
                <a:tc>
                  <a:txBody>
                    <a:bodyPr/>
                    <a:lstStyle/>
                    <a:p>
                      <a:pPr algn="ctr" fontAlgn="b"/>
                      <a:r>
                        <a:rPr lang="es-CO" sz="1600" u="none" strike="noStrike">
                          <a:latin typeface="+mn-lt"/>
                        </a:rPr>
                        <a:t>97</a:t>
                      </a:r>
                      <a:endParaRPr lang="es-CO" sz="1600" b="0" i="0" u="none" strike="noStrike">
                        <a:solidFill>
                          <a:srgbClr val="000000"/>
                        </a:solidFill>
                        <a:latin typeface="+mn-lt"/>
                      </a:endParaRPr>
                    </a:p>
                  </a:txBody>
                  <a:tcPr marL="8157" marR="8157" marT="8157" marB="0" anchor="ctr"/>
                </a:tc>
                <a:tc>
                  <a:txBody>
                    <a:bodyPr/>
                    <a:lstStyle/>
                    <a:p>
                      <a:pPr algn="ctr" fontAlgn="b"/>
                      <a:r>
                        <a:rPr lang="es-CO" sz="1600" b="0" i="0" u="none" strike="noStrike" dirty="0" smtClean="0">
                          <a:solidFill>
                            <a:schemeClr val="tx1"/>
                          </a:solidFill>
                          <a:latin typeface="+mn-lt"/>
                        </a:rPr>
                        <a:t>GRATIS</a:t>
                      </a:r>
                      <a:endParaRPr lang="es-CO" sz="1600" b="0" i="0" u="none" strike="noStrike" dirty="0">
                        <a:solidFill>
                          <a:srgbClr val="000000"/>
                        </a:solidFill>
                        <a:latin typeface="+mn-lt"/>
                      </a:endParaRPr>
                    </a:p>
                  </a:txBody>
                  <a:tcPr marL="8157" marR="8157" marT="8157" marB="0" anchor="ctr"/>
                </a:tc>
                <a:tc>
                  <a:txBody>
                    <a:bodyPr/>
                    <a:lstStyle/>
                    <a:p>
                      <a:pPr marL="177800" indent="0" algn="r" fontAlgn="b">
                        <a:tabLst>
                          <a:tab pos="177800" algn="l"/>
                        </a:tabLst>
                      </a:pPr>
                      <a:r>
                        <a:rPr lang="es-CO" sz="1600" u="none" strike="noStrike" dirty="0">
                          <a:latin typeface="+mn-lt"/>
                        </a:rPr>
                        <a:t> $           1.900.000.000 </a:t>
                      </a:r>
                      <a:endParaRPr lang="es-CO" sz="1600" b="0" i="0" u="none" strike="noStrike" dirty="0">
                        <a:solidFill>
                          <a:srgbClr val="000000"/>
                        </a:solidFill>
                        <a:latin typeface="+mn-lt"/>
                      </a:endParaRPr>
                    </a:p>
                  </a:txBody>
                  <a:tcPr marL="8157" marR="8157" marT="8157" marB="0" anchor="ctr"/>
                </a:tc>
              </a:tr>
              <a:tr h="236338">
                <a:tc>
                  <a:txBody>
                    <a:bodyPr/>
                    <a:lstStyle/>
                    <a:p>
                      <a:pPr marL="177800" indent="0" algn="l" defTabSz="914400" rtl="0" eaLnBrk="1" fontAlgn="b" latinLnBrk="0" hangingPunct="1"/>
                      <a:r>
                        <a:rPr lang="es-CO" sz="1600" b="1" u="none" strike="noStrike" kern="1200" dirty="0">
                          <a:solidFill>
                            <a:schemeClr val="tx1"/>
                          </a:solidFill>
                          <a:latin typeface="+mn-lt"/>
                          <a:ea typeface="+mn-ea"/>
                          <a:cs typeface="+mn-cs"/>
                        </a:rPr>
                        <a:t>VILLA ESPERANZA</a:t>
                      </a:r>
                    </a:p>
                  </a:txBody>
                  <a:tcPr marL="8157" marR="8157" marT="8157" marB="0" anchor="ctr"/>
                </a:tc>
                <a:tc>
                  <a:txBody>
                    <a:bodyPr/>
                    <a:lstStyle/>
                    <a:p>
                      <a:pPr algn="ctr" fontAlgn="b"/>
                      <a:r>
                        <a:rPr lang="es-CO" sz="1600" u="none" strike="noStrike" dirty="0">
                          <a:latin typeface="+mn-lt"/>
                        </a:rPr>
                        <a:t>80</a:t>
                      </a:r>
                      <a:endParaRPr lang="es-CO" sz="1600" b="0" i="0" u="none" strike="noStrike" dirty="0">
                        <a:solidFill>
                          <a:srgbClr val="000000"/>
                        </a:solidFill>
                        <a:latin typeface="+mn-lt"/>
                      </a:endParaRPr>
                    </a:p>
                  </a:txBody>
                  <a:tcPr marL="8157" marR="8157" marT="8157" marB="0" anchor="ctr"/>
                </a:tc>
                <a:tc>
                  <a:txBody>
                    <a:bodyPr/>
                    <a:lstStyle/>
                    <a:p>
                      <a:pPr algn="ctr" fontAlgn="b"/>
                      <a:r>
                        <a:rPr lang="es-CO" sz="1600" b="0" i="0" u="none" strike="noStrike" dirty="0" smtClean="0">
                          <a:solidFill>
                            <a:schemeClr val="tx1"/>
                          </a:solidFill>
                          <a:latin typeface="+mn-lt"/>
                        </a:rPr>
                        <a:t>GRATIS</a:t>
                      </a:r>
                      <a:endParaRPr lang="es-CO" sz="1600" b="0" i="0" u="none" strike="noStrike" dirty="0">
                        <a:solidFill>
                          <a:srgbClr val="000000"/>
                        </a:solidFill>
                        <a:latin typeface="+mn-lt"/>
                      </a:endParaRPr>
                    </a:p>
                  </a:txBody>
                  <a:tcPr marL="8157" marR="8157" marT="8157" marB="0" anchor="ctr"/>
                </a:tc>
                <a:tc>
                  <a:txBody>
                    <a:bodyPr/>
                    <a:lstStyle/>
                    <a:p>
                      <a:pPr marL="177800" indent="0" algn="r" defTabSz="914400" rtl="0" eaLnBrk="1" fontAlgn="b" latinLnBrk="0" hangingPunct="1">
                        <a:tabLst>
                          <a:tab pos="177800" algn="l"/>
                        </a:tabLst>
                      </a:pPr>
                      <a:r>
                        <a:rPr lang="es-CO" sz="1600" u="none" strike="noStrike" kern="1200" dirty="0">
                          <a:solidFill>
                            <a:schemeClr val="tx1"/>
                          </a:solidFill>
                          <a:latin typeface="+mn-lt"/>
                          <a:ea typeface="+mn-ea"/>
                          <a:cs typeface="+mn-cs"/>
                        </a:rPr>
                        <a:t> $           3.000.000.000 </a:t>
                      </a:r>
                    </a:p>
                  </a:txBody>
                  <a:tcPr marL="8157" marR="8157" marT="8157" marB="0" anchor="ctr"/>
                </a:tc>
              </a:tr>
              <a:tr h="236338">
                <a:tc>
                  <a:txBody>
                    <a:bodyPr/>
                    <a:lstStyle/>
                    <a:p>
                      <a:pPr marL="177800" indent="0" algn="l" defTabSz="914400" rtl="0" eaLnBrk="1" fontAlgn="b" latinLnBrk="0" hangingPunct="1"/>
                      <a:r>
                        <a:rPr lang="es-CO" sz="1600" b="1" u="none" strike="noStrike" kern="1200" dirty="0" smtClean="0">
                          <a:solidFill>
                            <a:schemeClr val="tx1"/>
                          </a:solidFill>
                          <a:latin typeface="+mn-lt"/>
                          <a:ea typeface="+mn-ea"/>
                          <a:cs typeface="+mn-cs"/>
                        </a:rPr>
                        <a:t>JARDÍN</a:t>
                      </a:r>
                      <a:r>
                        <a:rPr lang="es-CO" sz="1600" b="1" u="none" strike="noStrike" kern="1200" baseline="0" dirty="0" smtClean="0">
                          <a:solidFill>
                            <a:schemeClr val="tx1"/>
                          </a:solidFill>
                          <a:latin typeface="+mn-lt"/>
                          <a:ea typeface="+mn-ea"/>
                          <a:cs typeface="+mn-cs"/>
                        </a:rPr>
                        <a:t> DE LA FACHADA</a:t>
                      </a:r>
                      <a:endParaRPr lang="es-CO" sz="1600" b="1" u="none" strike="noStrike" kern="1200" dirty="0">
                        <a:solidFill>
                          <a:schemeClr val="tx1"/>
                        </a:solidFill>
                        <a:latin typeface="+mn-lt"/>
                        <a:ea typeface="+mn-ea"/>
                        <a:cs typeface="+mn-cs"/>
                      </a:endParaRPr>
                    </a:p>
                  </a:txBody>
                  <a:tcPr marL="8157" marR="8157" marT="8157" marB="0" anchor="ctr"/>
                </a:tc>
                <a:tc>
                  <a:txBody>
                    <a:bodyPr/>
                    <a:lstStyle/>
                    <a:p>
                      <a:pPr algn="ctr" fontAlgn="b"/>
                      <a:r>
                        <a:rPr lang="es-CO" sz="1600" b="0" i="0" u="none" strike="noStrike" dirty="0" smtClean="0">
                          <a:solidFill>
                            <a:srgbClr val="000000"/>
                          </a:solidFill>
                          <a:latin typeface="+mn-lt"/>
                        </a:rPr>
                        <a:t>99</a:t>
                      </a:r>
                      <a:endParaRPr lang="es-CO" sz="1600" b="0" i="0" u="none" strike="noStrike" dirty="0">
                        <a:solidFill>
                          <a:srgbClr val="000000"/>
                        </a:solidFill>
                        <a:latin typeface="+mn-lt"/>
                      </a:endParaRPr>
                    </a:p>
                  </a:txBody>
                  <a:tcPr marL="8157" marR="8157" marT="8157" marB="0" anchor="ctr"/>
                </a:tc>
                <a:tc>
                  <a:txBody>
                    <a:bodyPr/>
                    <a:lstStyle/>
                    <a:p>
                      <a:pPr algn="ctr" fontAlgn="b"/>
                      <a:r>
                        <a:rPr lang="es-CO" sz="1600" b="0" i="0" u="none" strike="noStrike" dirty="0" smtClean="0">
                          <a:solidFill>
                            <a:srgbClr val="000000"/>
                          </a:solidFill>
                          <a:latin typeface="+mn-lt"/>
                        </a:rPr>
                        <a:t>GRATIS</a:t>
                      </a:r>
                      <a:endParaRPr lang="es-CO" sz="1600" b="0" i="0" u="none" strike="noStrike" dirty="0">
                        <a:solidFill>
                          <a:srgbClr val="000000"/>
                        </a:solidFill>
                        <a:latin typeface="+mn-lt"/>
                      </a:endParaRPr>
                    </a:p>
                  </a:txBody>
                  <a:tcPr marL="8157" marR="8157" marT="8157" marB="0" anchor="ctr"/>
                </a:tc>
                <a:tc>
                  <a:txBody>
                    <a:bodyPr/>
                    <a:lstStyle/>
                    <a:p>
                      <a:pPr marL="177800" indent="0" algn="r" defTabSz="914400" rtl="0" eaLnBrk="1" fontAlgn="b" latinLnBrk="0" hangingPunct="1">
                        <a:tabLst>
                          <a:tab pos="177800" algn="l"/>
                        </a:tabLst>
                      </a:pPr>
                      <a:r>
                        <a:rPr lang="es-CO" sz="1600" u="none" strike="noStrike" kern="1200" baseline="0" dirty="0" smtClean="0">
                          <a:solidFill>
                            <a:schemeClr val="tx1"/>
                          </a:solidFill>
                          <a:latin typeface="+mn-lt"/>
                          <a:ea typeface="+mn-ea"/>
                          <a:cs typeface="+mn-cs"/>
                        </a:rPr>
                        <a:t> $           3.800.000.000</a:t>
                      </a:r>
                      <a:endParaRPr lang="es-CO" sz="1600" u="none" strike="noStrike" kern="1200" dirty="0">
                        <a:solidFill>
                          <a:schemeClr val="tx1"/>
                        </a:solidFill>
                        <a:latin typeface="+mn-lt"/>
                        <a:ea typeface="+mn-ea"/>
                        <a:cs typeface="+mn-cs"/>
                      </a:endParaRPr>
                    </a:p>
                  </a:txBody>
                  <a:tcPr marL="8157" marR="8157" marT="8157" marB="0" anchor="ctr"/>
                </a:tc>
              </a:tr>
              <a:tr h="236338">
                <a:tc>
                  <a:txBody>
                    <a:bodyPr/>
                    <a:lstStyle/>
                    <a:p>
                      <a:pPr marL="177800" indent="0" algn="l" defTabSz="914400" rtl="0" eaLnBrk="1" fontAlgn="b" latinLnBrk="0" hangingPunct="1"/>
                      <a:r>
                        <a:rPr lang="es-CO" sz="1600" b="1" u="none" strike="noStrike" kern="1200" dirty="0">
                          <a:solidFill>
                            <a:schemeClr val="tx1"/>
                          </a:solidFill>
                          <a:latin typeface="+mn-lt"/>
                          <a:ea typeface="+mn-ea"/>
                          <a:cs typeface="+mn-cs"/>
                        </a:rPr>
                        <a:t>P.R SAN </a:t>
                      </a:r>
                      <a:r>
                        <a:rPr lang="es-CO" sz="1600" b="1" u="none" strike="noStrike" kern="1200" dirty="0" smtClean="0">
                          <a:solidFill>
                            <a:schemeClr val="tx1"/>
                          </a:solidFill>
                          <a:latin typeface="+mn-lt"/>
                          <a:ea typeface="+mn-ea"/>
                          <a:cs typeface="+mn-cs"/>
                        </a:rPr>
                        <a:t>JOSÉ</a:t>
                      </a:r>
                    </a:p>
                  </a:txBody>
                  <a:tcPr marL="8157" marR="8157" marT="8157" marB="0" anchor="ctr"/>
                </a:tc>
                <a:tc>
                  <a:txBody>
                    <a:bodyPr/>
                    <a:lstStyle/>
                    <a:p>
                      <a:pPr algn="ctr" fontAlgn="b"/>
                      <a:r>
                        <a:rPr lang="es-CO" sz="1600" u="none" strike="noStrike" dirty="0">
                          <a:latin typeface="+mn-lt"/>
                        </a:rPr>
                        <a:t>340</a:t>
                      </a:r>
                      <a:endParaRPr lang="es-CO" sz="1600" b="0" i="0" u="none" strike="noStrike" dirty="0">
                        <a:solidFill>
                          <a:srgbClr val="000000"/>
                        </a:solidFill>
                        <a:latin typeface="+mn-lt"/>
                      </a:endParaRPr>
                    </a:p>
                  </a:txBody>
                  <a:tcPr marL="8157" marR="8157" marT="8157" marB="0" anchor="ctr"/>
                </a:tc>
                <a:tc>
                  <a:txBody>
                    <a:bodyPr/>
                    <a:lstStyle/>
                    <a:p>
                      <a:pPr algn="ctr" fontAlgn="b"/>
                      <a:r>
                        <a:rPr lang="es-CO" sz="1600" u="none" strike="noStrike" dirty="0" smtClean="0">
                          <a:latin typeface="+mn-lt"/>
                        </a:rPr>
                        <a:t>VIPA</a:t>
                      </a:r>
                      <a:endParaRPr lang="es-CO" sz="1600" b="0" i="0" u="none" strike="noStrike" dirty="0">
                        <a:solidFill>
                          <a:srgbClr val="000000"/>
                        </a:solidFill>
                        <a:latin typeface="+mn-lt"/>
                      </a:endParaRPr>
                    </a:p>
                  </a:txBody>
                  <a:tcPr marL="8157" marR="8157" marT="8157" marB="0" anchor="ctr"/>
                </a:tc>
                <a:tc>
                  <a:txBody>
                    <a:bodyPr/>
                    <a:lstStyle/>
                    <a:p>
                      <a:pPr marL="177800" indent="0" algn="r" defTabSz="914400" rtl="0" eaLnBrk="1" fontAlgn="b" latinLnBrk="0" hangingPunct="1">
                        <a:tabLst>
                          <a:tab pos="177800" algn="l"/>
                        </a:tabLst>
                      </a:pPr>
                      <a:r>
                        <a:rPr lang="es-CO" sz="1600" u="none" strike="noStrike" kern="1200" dirty="0">
                          <a:solidFill>
                            <a:schemeClr val="tx1"/>
                          </a:solidFill>
                          <a:latin typeface="+mn-lt"/>
                          <a:ea typeface="+mn-ea"/>
                          <a:cs typeface="+mn-cs"/>
                        </a:rPr>
                        <a:t> $         15.335.530.000 </a:t>
                      </a:r>
                    </a:p>
                  </a:txBody>
                  <a:tcPr marL="8157" marR="8157" marT="8157" marB="0" anchor="ctr"/>
                </a:tc>
              </a:tr>
              <a:tr h="236338">
                <a:tc>
                  <a:txBody>
                    <a:bodyPr/>
                    <a:lstStyle/>
                    <a:p>
                      <a:pPr marL="177800" indent="0" algn="l" defTabSz="914400" rtl="0" eaLnBrk="1" fontAlgn="b" latinLnBrk="0" hangingPunct="1"/>
                      <a:r>
                        <a:rPr lang="es-CO" sz="1600" b="1" u="none" strike="noStrike" kern="1200" dirty="0">
                          <a:solidFill>
                            <a:schemeClr val="tx1"/>
                          </a:solidFill>
                          <a:latin typeface="+mn-lt"/>
                          <a:ea typeface="+mn-ea"/>
                          <a:cs typeface="+mn-cs"/>
                        </a:rPr>
                        <a:t>VILLA CECILIA</a:t>
                      </a:r>
                    </a:p>
                  </a:txBody>
                  <a:tcPr marL="8157" marR="8157" marT="8157" marB="0" anchor="ctr"/>
                </a:tc>
                <a:tc>
                  <a:txBody>
                    <a:bodyPr/>
                    <a:lstStyle/>
                    <a:p>
                      <a:pPr algn="ctr" fontAlgn="b"/>
                      <a:r>
                        <a:rPr lang="es-CO" sz="1600" u="none" strike="noStrike" dirty="0">
                          <a:latin typeface="+mn-lt"/>
                        </a:rPr>
                        <a:t>120</a:t>
                      </a:r>
                      <a:endParaRPr lang="es-CO" sz="1600" b="0" i="0" u="none" strike="noStrike" dirty="0">
                        <a:solidFill>
                          <a:srgbClr val="000000"/>
                        </a:solidFill>
                        <a:latin typeface="+mn-lt"/>
                      </a:endParaRPr>
                    </a:p>
                  </a:txBody>
                  <a:tcPr marL="8157" marR="8157" marT="8157" marB="0" anchor="ctr"/>
                </a:tc>
                <a:tc>
                  <a:txBody>
                    <a:bodyPr/>
                    <a:lstStyle/>
                    <a:p>
                      <a:pPr algn="ctr" fontAlgn="b"/>
                      <a:r>
                        <a:rPr lang="es-CO" sz="1600" u="none" strike="noStrike" dirty="0" smtClean="0">
                          <a:latin typeface="+mn-lt"/>
                        </a:rPr>
                        <a:t>VIPA</a:t>
                      </a:r>
                      <a:endParaRPr lang="es-CO" sz="1600" b="0" i="0" u="none" strike="noStrike" dirty="0">
                        <a:solidFill>
                          <a:srgbClr val="000000"/>
                        </a:solidFill>
                        <a:latin typeface="+mn-lt"/>
                      </a:endParaRPr>
                    </a:p>
                  </a:txBody>
                  <a:tcPr marL="8157" marR="8157" marT="8157" marB="0" anchor="ctr"/>
                </a:tc>
                <a:tc>
                  <a:txBody>
                    <a:bodyPr/>
                    <a:lstStyle/>
                    <a:p>
                      <a:pPr marL="177800" indent="0" algn="r" defTabSz="914400" rtl="0" eaLnBrk="1" fontAlgn="b" latinLnBrk="0" hangingPunct="1">
                        <a:tabLst>
                          <a:tab pos="177800" algn="l"/>
                        </a:tabLst>
                      </a:pPr>
                      <a:r>
                        <a:rPr lang="es-CO" sz="1600" u="none" strike="noStrike" kern="1200" dirty="0">
                          <a:solidFill>
                            <a:schemeClr val="tx1"/>
                          </a:solidFill>
                          <a:latin typeface="+mn-lt"/>
                          <a:ea typeface="+mn-ea"/>
                          <a:cs typeface="+mn-cs"/>
                        </a:rPr>
                        <a:t> $           5.412.540.000 </a:t>
                      </a:r>
                    </a:p>
                  </a:txBody>
                  <a:tcPr marL="8157" marR="8157" marT="8157" marB="0" anchor="ctr"/>
                </a:tc>
              </a:tr>
              <a:tr h="236338">
                <a:tc>
                  <a:txBody>
                    <a:bodyPr/>
                    <a:lstStyle/>
                    <a:p>
                      <a:pPr marL="177800" indent="0" algn="l" defTabSz="914400" rtl="0" eaLnBrk="1" fontAlgn="b" latinLnBrk="0" hangingPunct="1"/>
                      <a:r>
                        <a:rPr lang="es-CO" sz="1600" b="1" u="none" strike="noStrike" kern="1200" dirty="0">
                          <a:solidFill>
                            <a:schemeClr val="tx1"/>
                          </a:solidFill>
                          <a:latin typeface="+mn-lt"/>
                          <a:ea typeface="+mn-ea"/>
                          <a:cs typeface="+mn-cs"/>
                        </a:rPr>
                        <a:t>PARQUES DE </a:t>
                      </a:r>
                      <a:r>
                        <a:rPr lang="es-CO" sz="1600" b="1" u="none" strike="noStrike" kern="1200" dirty="0" smtClean="0">
                          <a:solidFill>
                            <a:schemeClr val="tx1"/>
                          </a:solidFill>
                          <a:latin typeface="+mn-lt"/>
                          <a:ea typeface="+mn-ea"/>
                          <a:cs typeface="+mn-cs"/>
                        </a:rPr>
                        <a:t>BOLÍVAR</a:t>
                      </a:r>
                      <a:endParaRPr lang="es-CO" sz="1600" b="1" u="none" strike="noStrike" kern="1200" dirty="0">
                        <a:solidFill>
                          <a:schemeClr val="tx1"/>
                        </a:solidFill>
                        <a:latin typeface="+mn-lt"/>
                        <a:ea typeface="+mn-ea"/>
                        <a:cs typeface="+mn-cs"/>
                      </a:endParaRPr>
                    </a:p>
                  </a:txBody>
                  <a:tcPr marL="8157" marR="8157" marT="8157" marB="0" anchor="ctr"/>
                </a:tc>
                <a:tc>
                  <a:txBody>
                    <a:bodyPr/>
                    <a:lstStyle/>
                    <a:p>
                      <a:pPr algn="ctr" fontAlgn="b"/>
                      <a:r>
                        <a:rPr lang="es-CO" sz="1600" u="none" strike="noStrike" dirty="0">
                          <a:latin typeface="+mn-lt"/>
                        </a:rPr>
                        <a:t>1179</a:t>
                      </a:r>
                      <a:endParaRPr lang="es-CO" sz="1600" b="0" i="0" u="none" strike="noStrike" dirty="0">
                        <a:solidFill>
                          <a:srgbClr val="000000"/>
                        </a:solidFill>
                        <a:latin typeface="+mn-lt"/>
                      </a:endParaRPr>
                    </a:p>
                  </a:txBody>
                  <a:tcPr marL="8157" marR="8157" marT="8157" marB="0" anchor="ctr"/>
                </a:tc>
                <a:tc>
                  <a:txBody>
                    <a:bodyPr/>
                    <a:lstStyle/>
                    <a:p>
                      <a:pPr algn="ctr" fontAlgn="b"/>
                      <a:r>
                        <a:rPr lang="es-CO" sz="1600" u="none" strike="noStrike" dirty="0" smtClean="0">
                          <a:latin typeface="+mn-lt"/>
                        </a:rPr>
                        <a:t>VIPA</a:t>
                      </a:r>
                      <a:endParaRPr lang="es-CO" sz="1600" b="0" i="0" u="none" strike="noStrike" dirty="0">
                        <a:solidFill>
                          <a:srgbClr val="000000"/>
                        </a:solidFill>
                        <a:latin typeface="+mn-lt"/>
                      </a:endParaRPr>
                    </a:p>
                  </a:txBody>
                  <a:tcPr marL="8157" marR="8157" marT="8157" marB="0" anchor="ctr"/>
                </a:tc>
                <a:tc>
                  <a:txBody>
                    <a:bodyPr/>
                    <a:lstStyle/>
                    <a:p>
                      <a:pPr marL="177800" indent="0" algn="r" defTabSz="914400" rtl="0" eaLnBrk="1" fontAlgn="b" latinLnBrk="0" hangingPunct="1">
                        <a:tabLst>
                          <a:tab pos="177800" algn="l"/>
                        </a:tabLst>
                      </a:pPr>
                      <a:r>
                        <a:rPr lang="es-CO" sz="1600" u="none" strike="noStrike" kern="1200" dirty="0">
                          <a:solidFill>
                            <a:schemeClr val="tx1"/>
                          </a:solidFill>
                          <a:latin typeface="+mn-lt"/>
                          <a:ea typeface="+mn-ea"/>
                          <a:cs typeface="+mn-cs"/>
                        </a:rPr>
                        <a:t> $         53.178.205.500 </a:t>
                      </a:r>
                    </a:p>
                  </a:txBody>
                  <a:tcPr marL="8157" marR="8157" marT="8157" marB="0" anchor="ctr"/>
                </a:tc>
              </a:tr>
              <a:tr h="236338">
                <a:tc>
                  <a:txBody>
                    <a:bodyPr/>
                    <a:lstStyle/>
                    <a:p>
                      <a:pPr marL="177800" indent="0" algn="l" defTabSz="914400" rtl="0" eaLnBrk="1" fontAlgn="b" latinLnBrk="0" hangingPunct="1"/>
                      <a:r>
                        <a:rPr lang="es-CO" sz="1600" b="1" u="none" strike="noStrike" kern="1200" dirty="0">
                          <a:solidFill>
                            <a:schemeClr val="tx1"/>
                          </a:solidFill>
                          <a:latin typeface="+mn-lt"/>
                          <a:ea typeface="+mn-ea"/>
                          <a:cs typeface="+mn-cs"/>
                        </a:rPr>
                        <a:t>CHILACOA</a:t>
                      </a:r>
                    </a:p>
                  </a:txBody>
                  <a:tcPr marL="8157" marR="8157" marT="8157" marB="0" anchor="ctr"/>
                </a:tc>
                <a:tc>
                  <a:txBody>
                    <a:bodyPr/>
                    <a:lstStyle/>
                    <a:p>
                      <a:pPr algn="ctr" fontAlgn="b"/>
                      <a:r>
                        <a:rPr lang="es-CO" sz="1600" u="none" strike="noStrike" dirty="0">
                          <a:latin typeface="+mn-lt"/>
                        </a:rPr>
                        <a:t>740</a:t>
                      </a:r>
                      <a:endParaRPr lang="es-CO" sz="1600" b="0" i="0" u="none" strike="noStrike" dirty="0">
                        <a:solidFill>
                          <a:srgbClr val="000000"/>
                        </a:solidFill>
                        <a:latin typeface="+mn-lt"/>
                      </a:endParaRPr>
                    </a:p>
                  </a:txBody>
                  <a:tcPr marL="8157" marR="8157" marT="8157" marB="0" anchor="ctr"/>
                </a:tc>
                <a:tc>
                  <a:txBody>
                    <a:bodyPr/>
                    <a:lstStyle/>
                    <a:p>
                      <a:pPr algn="ctr" fontAlgn="b"/>
                      <a:r>
                        <a:rPr lang="es-CO" sz="1600" u="none" strike="noStrike" dirty="0" smtClean="0">
                          <a:latin typeface="+mn-lt"/>
                        </a:rPr>
                        <a:t>VIPA</a:t>
                      </a:r>
                      <a:endParaRPr lang="es-CO" sz="1600" b="0" i="0" u="none" strike="noStrike" dirty="0">
                        <a:solidFill>
                          <a:srgbClr val="000000"/>
                        </a:solidFill>
                        <a:latin typeface="+mn-lt"/>
                      </a:endParaRPr>
                    </a:p>
                  </a:txBody>
                  <a:tcPr marL="8157" marR="8157" marT="8157" marB="0" anchor="ctr"/>
                </a:tc>
                <a:tc>
                  <a:txBody>
                    <a:bodyPr/>
                    <a:lstStyle/>
                    <a:p>
                      <a:pPr marL="177800" indent="0" algn="r" defTabSz="914400" rtl="0" eaLnBrk="1" fontAlgn="b" latinLnBrk="0" hangingPunct="1">
                        <a:tabLst>
                          <a:tab pos="177800" algn="l"/>
                        </a:tabLst>
                      </a:pPr>
                      <a:r>
                        <a:rPr lang="es-CO" sz="1600" u="none" strike="noStrike" kern="1200" dirty="0">
                          <a:solidFill>
                            <a:schemeClr val="tx1"/>
                          </a:solidFill>
                          <a:latin typeface="+mn-lt"/>
                          <a:ea typeface="+mn-ea"/>
                          <a:cs typeface="+mn-cs"/>
                        </a:rPr>
                        <a:t> $         33.377.330.000 </a:t>
                      </a:r>
                    </a:p>
                  </a:txBody>
                  <a:tcPr marL="8157" marR="8157" marT="8157" marB="0" anchor="ctr"/>
                </a:tc>
              </a:tr>
              <a:tr h="236338">
                <a:tc>
                  <a:txBody>
                    <a:bodyPr/>
                    <a:lstStyle/>
                    <a:p>
                      <a:pPr marL="177800" indent="0" algn="l" defTabSz="914400" rtl="0" eaLnBrk="1" fontAlgn="b" latinLnBrk="0" hangingPunct="1"/>
                      <a:r>
                        <a:rPr lang="es-CO" sz="1600" b="1" u="none" strike="noStrike" kern="1200" dirty="0">
                          <a:solidFill>
                            <a:schemeClr val="tx1"/>
                          </a:solidFill>
                          <a:latin typeface="+mn-lt"/>
                          <a:ea typeface="+mn-ea"/>
                          <a:cs typeface="+mn-cs"/>
                        </a:rPr>
                        <a:t>CONSOTA</a:t>
                      </a:r>
                    </a:p>
                  </a:txBody>
                  <a:tcPr marL="8157" marR="8157" marT="8157" marB="0" anchor="ctr"/>
                </a:tc>
                <a:tc>
                  <a:txBody>
                    <a:bodyPr/>
                    <a:lstStyle/>
                    <a:p>
                      <a:pPr algn="ctr" fontAlgn="b"/>
                      <a:r>
                        <a:rPr lang="es-CO" sz="1600" u="none" strike="noStrike" dirty="0">
                          <a:latin typeface="+mn-lt"/>
                        </a:rPr>
                        <a:t>160</a:t>
                      </a:r>
                      <a:endParaRPr lang="es-CO" sz="1600" b="0" i="0" u="none" strike="noStrike" dirty="0">
                        <a:solidFill>
                          <a:srgbClr val="000000"/>
                        </a:solidFill>
                        <a:latin typeface="+mn-lt"/>
                      </a:endParaRPr>
                    </a:p>
                  </a:txBody>
                  <a:tcPr marL="8157" marR="8157" marT="8157" marB="0" anchor="ctr"/>
                </a:tc>
                <a:tc>
                  <a:txBody>
                    <a:bodyPr/>
                    <a:lstStyle/>
                    <a:p>
                      <a:pPr algn="ctr" fontAlgn="b"/>
                      <a:r>
                        <a:rPr lang="es-CO" sz="1600" u="none" strike="noStrike" dirty="0" smtClean="0">
                          <a:latin typeface="+mn-lt"/>
                        </a:rPr>
                        <a:t>VIPA</a:t>
                      </a:r>
                      <a:endParaRPr lang="es-CO" sz="1600" b="0" i="0" u="none" strike="noStrike" dirty="0">
                        <a:solidFill>
                          <a:srgbClr val="000000"/>
                        </a:solidFill>
                        <a:latin typeface="+mn-lt"/>
                      </a:endParaRPr>
                    </a:p>
                  </a:txBody>
                  <a:tcPr marL="8157" marR="8157" marT="8157" marB="0" anchor="ctr"/>
                </a:tc>
                <a:tc>
                  <a:txBody>
                    <a:bodyPr/>
                    <a:lstStyle/>
                    <a:p>
                      <a:pPr marL="177800" indent="0" algn="r" defTabSz="914400" rtl="0" eaLnBrk="1" fontAlgn="b" latinLnBrk="0" hangingPunct="1">
                        <a:tabLst>
                          <a:tab pos="177800" algn="l"/>
                        </a:tabLst>
                      </a:pPr>
                      <a:r>
                        <a:rPr lang="es-CO" sz="1600" u="none" strike="noStrike" kern="1200" dirty="0">
                          <a:solidFill>
                            <a:schemeClr val="tx1"/>
                          </a:solidFill>
                          <a:latin typeface="+mn-lt"/>
                          <a:ea typeface="+mn-ea"/>
                          <a:cs typeface="+mn-cs"/>
                        </a:rPr>
                        <a:t> $           7.216.720.000 </a:t>
                      </a:r>
                    </a:p>
                  </a:txBody>
                  <a:tcPr marL="8157" marR="8157" marT="8157" marB="0" anchor="ctr"/>
                </a:tc>
              </a:tr>
              <a:tr h="236338">
                <a:tc>
                  <a:txBody>
                    <a:bodyPr/>
                    <a:lstStyle/>
                    <a:p>
                      <a:pPr marL="177800" indent="0" algn="l" defTabSz="914400" rtl="0" eaLnBrk="1" fontAlgn="b" latinLnBrk="0" hangingPunct="1"/>
                      <a:r>
                        <a:rPr lang="es-CO" sz="1600" b="1" u="none" strike="noStrike" kern="1200" dirty="0">
                          <a:solidFill>
                            <a:schemeClr val="tx1"/>
                          </a:solidFill>
                          <a:latin typeface="+mn-lt"/>
                          <a:ea typeface="+mn-ea"/>
                          <a:cs typeface="+mn-cs"/>
                        </a:rPr>
                        <a:t>AIRES DEL BOSQUE</a:t>
                      </a:r>
                    </a:p>
                  </a:txBody>
                  <a:tcPr marL="8157" marR="8157" marT="8157" marB="0" anchor="ctr"/>
                </a:tc>
                <a:tc>
                  <a:txBody>
                    <a:bodyPr/>
                    <a:lstStyle/>
                    <a:p>
                      <a:pPr algn="ctr" fontAlgn="b"/>
                      <a:r>
                        <a:rPr lang="es-CO" sz="1600" u="none" strike="noStrike" dirty="0">
                          <a:latin typeface="+mn-lt"/>
                        </a:rPr>
                        <a:t>80</a:t>
                      </a:r>
                      <a:endParaRPr lang="es-CO" sz="1600" b="0" i="0" u="none" strike="noStrike" dirty="0">
                        <a:solidFill>
                          <a:srgbClr val="000000"/>
                        </a:solidFill>
                        <a:latin typeface="+mn-lt"/>
                      </a:endParaRPr>
                    </a:p>
                  </a:txBody>
                  <a:tcPr marL="8157" marR="8157" marT="8157" marB="0" anchor="ctr"/>
                </a:tc>
                <a:tc>
                  <a:txBody>
                    <a:bodyPr/>
                    <a:lstStyle/>
                    <a:p>
                      <a:pPr algn="ctr" fontAlgn="b"/>
                      <a:r>
                        <a:rPr lang="es-CO" sz="1600" u="none" strike="noStrike" dirty="0" smtClean="0">
                          <a:latin typeface="+mn-lt"/>
                        </a:rPr>
                        <a:t>VIPA</a:t>
                      </a:r>
                      <a:endParaRPr lang="es-CO" sz="1600" b="0" i="0" u="none" strike="noStrike" dirty="0">
                        <a:solidFill>
                          <a:srgbClr val="000000"/>
                        </a:solidFill>
                        <a:latin typeface="+mn-lt"/>
                      </a:endParaRPr>
                    </a:p>
                  </a:txBody>
                  <a:tcPr marL="8157" marR="8157" marT="8157" marB="0" anchor="ctr"/>
                </a:tc>
                <a:tc>
                  <a:txBody>
                    <a:bodyPr/>
                    <a:lstStyle/>
                    <a:p>
                      <a:pPr marL="177800" indent="0" algn="r" defTabSz="914400" rtl="0" eaLnBrk="1" fontAlgn="b" latinLnBrk="0" hangingPunct="1">
                        <a:tabLst>
                          <a:tab pos="177800" algn="l"/>
                        </a:tabLst>
                      </a:pPr>
                      <a:r>
                        <a:rPr lang="es-CO" sz="1600" u="none" strike="noStrike" kern="1200" dirty="0">
                          <a:solidFill>
                            <a:schemeClr val="tx1"/>
                          </a:solidFill>
                          <a:latin typeface="+mn-lt"/>
                          <a:ea typeface="+mn-ea"/>
                          <a:cs typeface="+mn-cs"/>
                        </a:rPr>
                        <a:t> $           3.608.360.000 </a:t>
                      </a:r>
                    </a:p>
                  </a:txBody>
                  <a:tcPr marL="8157" marR="8157" marT="8157" marB="0" anchor="ctr"/>
                </a:tc>
              </a:tr>
              <a:tr h="236338">
                <a:tc>
                  <a:txBody>
                    <a:bodyPr/>
                    <a:lstStyle/>
                    <a:p>
                      <a:pPr marL="177800" indent="0" algn="l" defTabSz="914400" rtl="0" eaLnBrk="1" fontAlgn="b" latinLnBrk="0" hangingPunct="1"/>
                      <a:r>
                        <a:rPr lang="es-CO" sz="1600" b="1" u="none" strike="noStrike" kern="1200" dirty="0">
                          <a:solidFill>
                            <a:schemeClr val="tx1"/>
                          </a:solidFill>
                          <a:latin typeface="+mn-lt"/>
                          <a:ea typeface="+mn-ea"/>
                          <a:cs typeface="+mn-cs"/>
                        </a:rPr>
                        <a:t>CIUDADELA LA PATRIA</a:t>
                      </a:r>
                    </a:p>
                  </a:txBody>
                  <a:tcPr marL="8157" marR="8157" marT="8157" marB="0" anchor="ctr"/>
                </a:tc>
                <a:tc>
                  <a:txBody>
                    <a:bodyPr/>
                    <a:lstStyle/>
                    <a:p>
                      <a:pPr algn="ctr" fontAlgn="b"/>
                      <a:r>
                        <a:rPr lang="es-CO" sz="1600" u="none" strike="noStrike" dirty="0">
                          <a:latin typeface="+mn-lt"/>
                        </a:rPr>
                        <a:t>74</a:t>
                      </a:r>
                      <a:endParaRPr lang="es-CO" sz="1600" b="0" i="0" u="none" strike="noStrike" dirty="0">
                        <a:solidFill>
                          <a:srgbClr val="000000"/>
                        </a:solidFill>
                        <a:latin typeface="+mn-lt"/>
                      </a:endParaRPr>
                    </a:p>
                  </a:txBody>
                  <a:tcPr marL="8157" marR="8157" marT="8157" marB="0" anchor="ctr"/>
                </a:tc>
                <a:tc>
                  <a:txBody>
                    <a:bodyPr/>
                    <a:lstStyle/>
                    <a:p>
                      <a:pPr algn="ctr" fontAlgn="b"/>
                      <a:r>
                        <a:rPr lang="es-CO" sz="1600" u="none" strike="noStrike" dirty="0">
                          <a:latin typeface="+mn-lt"/>
                        </a:rPr>
                        <a:t>VIS</a:t>
                      </a:r>
                      <a:endParaRPr lang="es-CO" sz="1600" b="0" i="0" u="none" strike="noStrike" dirty="0">
                        <a:solidFill>
                          <a:srgbClr val="000000"/>
                        </a:solidFill>
                        <a:latin typeface="+mn-lt"/>
                      </a:endParaRPr>
                    </a:p>
                  </a:txBody>
                  <a:tcPr marL="8157" marR="8157" marT="8157" marB="0" anchor="ctr"/>
                </a:tc>
                <a:tc>
                  <a:txBody>
                    <a:bodyPr/>
                    <a:lstStyle/>
                    <a:p>
                      <a:pPr marL="177800" indent="0" algn="r" defTabSz="914400" rtl="0" eaLnBrk="1" fontAlgn="b" latinLnBrk="0" hangingPunct="1">
                        <a:tabLst>
                          <a:tab pos="177800" algn="l"/>
                        </a:tabLst>
                      </a:pPr>
                      <a:r>
                        <a:rPr lang="es-CO" sz="1600" u="none" strike="noStrike" kern="1200" dirty="0">
                          <a:solidFill>
                            <a:schemeClr val="tx1"/>
                          </a:solidFill>
                          <a:latin typeface="+mn-lt"/>
                          <a:ea typeface="+mn-ea"/>
                          <a:cs typeface="+mn-cs"/>
                        </a:rPr>
                        <a:t> $           5.000.000.000 </a:t>
                      </a:r>
                    </a:p>
                  </a:txBody>
                  <a:tcPr marL="8157" marR="8157" marT="8157" marB="0" anchor="ctr"/>
                </a:tc>
              </a:tr>
              <a:tr h="182968">
                <a:tc>
                  <a:txBody>
                    <a:bodyPr/>
                    <a:lstStyle/>
                    <a:p>
                      <a:pPr marL="177800" indent="0" algn="l" defTabSz="914400" rtl="0" eaLnBrk="1" fontAlgn="b" latinLnBrk="0" hangingPunct="1"/>
                      <a:r>
                        <a:rPr lang="es-CO" sz="1600" b="1" u="none" strike="noStrike" kern="1200" dirty="0">
                          <a:solidFill>
                            <a:schemeClr val="tx1"/>
                          </a:solidFill>
                          <a:latin typeface="+mn-lt"/>
                          <a:ea typeface="+mn-ea"/>
                          <a:cs typeface="+mn-cs"/>
                        </a:rPr>
                        <a:t>P.R DEL CAFÉ</a:t>
                      </a:r>
                    </a:p>
                  </a:txBody>
                  <a:tcPr marL="8157" marR="8157" marT="8157" marB="0" anchor="ctr"/>
                </a:tc>
                <a:tc>
                  <a:txBody>
                    <a:bodyPr/>
                    <a:lstStyle/>
                    <a:p>
                      <a:pPr algn="ctr" fontAlgn="b"/>
                      <a:r>
                        <a:rPr lang="es-CO" sz="1600" u="none" strike="noStrike" dirty="0">
                          <a:latin typeface="+mn-lt"/>
                        </a:rPr>
                        <a:t>588</a:t>
                      </a:r>
                      <a:endParaRPr lang="es-CO" sz="1600" b="0" i="0" u="none" strike="noStrike" dirty="0">
                        <a:solidFill>
                          <a:srgbClr val="000000"/>
                        </a:solidFill>
                        <a:latin typeface="+mn-lt"/>
                      </a:endParaRPr>
                    </a:p>
                  </a:txBody>
                  <a:tcPr marL="8157" marR="8157" marT="8157" marB="0" anchor="ctr"/>
                </a:tc>
                <a:tc>
                  <a:txBody>
                    <a:bodyPr/>
                    <a:lstStyle/>
                    <a:p>
                      <a:pPr algn="ctr" fontAlgn="b"/>
                      <a:r>
                        <a:rPr lang="es-CO" sz="1600" u="none" strike="noStrike" dirty="0">
                          <a:latin typeface="+mn-lt"/>
                        </a:rPr>
                        <a:t>VIS</a:t>
                      </a:r>
                      <a:endParaRPr lang="es-CO" sz="1600" b="0" i="0" u="none" strike="noStrike" dirty="0">
                        <a:solidFill>
                          <a:srgbClr val="000000"/>
                        </a:solidFill>
                        <a:latin typeface="+mn-lt"/>
                      </a:endParaRPr>
                    </a:p>
                  </a:txBody>
                  <a:tcPr marL="8157" marR="8157" marT="8157" marB="0" anchor="ctr"/>
                </a:tc>
                <a:tc>
                  <a:txBody>
                    <a:bodyPr/>
                    <a:lstStyle/>
                    <a:p>
                      <a:pPr marL="177800" indent="0" algn="r" defTabSz="914400" rtl="0" eaLnBrk="1" fontAlgn="b" latinLnBrk="0" hangingPunct="1">
                        <a:tabLst>
                          <a:tab pos="177800" algn="l"/>
                        </a:tabLst>
                      </a:pPr>
                      <a:r>
                        <a:rPr lang="es-CO" sz="1600" u="none" strike="noStrike" kern="1200" dirty="0">
                          <a:solidFill>
                            <a:schemeClr val="tx1"/>
                          </a:solidFill>
                          <a:latin typeface="+mn-lt"/>
                          <a:ea typeface="+mn-ea"/>
                          <a:cs typeface="+mn-cs"/>
                        </a:rPr>
                        <a:t> $         50.000.000.000 </a:t>
                      </a:r>
                    </a:p>
                  </a:txBody>
                  <a:tcPr marL="8157" marR="8157" marT="8157" marB="0" anchor="ctr"/>
                </a:tc>
              </a:tr>
              <a:tr h="389962">
                <a:tc>
                  <a:txBody>
                    <a:bodyPr/>
                    <a:lstStyle/>
                    <a:p>
                      <a:pPr marL="177800" indent="0" algn="l" defTabSz="914400" rtl="0" eaLnBrk="1" fontAlgn="b" latinLnBrk="0" hangingPunct="1"/>
                      <a:r>
                        <a:rPr lang="es-CO" sz="1600" b="1" u="none" strike="noStrike" kern="1200" dirty="0">
                          <a:solidFill>
                            <a:schemeClr val="tx1"/>
                          </a:solidFill>
                          <a:latin typeface="+mn-lt"/>
                          <a:ea typeface="+mn-ea"/>
                          <a:cs typeface="+mn-cs"/>
                        </a:rPr>
                        <a:t>TOTAL</a:t>
                      </a:r>
                    </a:p>
                  </a:txBody>
                  <a:tcPr marL="8157" marR="8157" marT="8157" marB="0" anchor="ctr">
                    <a:solidFill>
                      <a:schemeClr val="accent4">
                        <a:lumMod val="20000"/>
                        <a:lumOff val="80000"/>
                      </a:schemeClr>
                    </a:solidFill>
                  </a:tcPr>
                </a:tc>
                <a:tc>
                  <a:txBody>
                    <a:bodyPr/>
                    <a:lstStyle/>
                    <a:p>
                      <a:pPr algn="ctr" fontAlgn="b"/>
                      <a:r>
                        <a:rPr lang="es-CO" sz="1600" b="1" u="none" strike="noStrike" dirty="0" smtClean="0">
                          <a:latin typeface="+mn-lt"/>
                        </a:rPr>
                        <a:t>3.557</a:t>
                      </a:r>
                      <a:endParaRPr lang="es-CO" sz="1600" b="1" i="0" u="none" strike="noStrike" dirty="0">
                        <a:solidFill>
                          <a:srgbClr val="000000"/>
                        </a:solidFill>
                        <a:latin typeface="+mn-lt"/>
                      </a:endParaRPr>
                    </a:p>
                  </a:txBody>
                  <a:tcPr marL="8157" marR="8157" marT="8157" marB="0" anchor="ctr">
                    <a:solidFill>
                      <a:schemeClr val="accent4">
                        <a:lumMod val="20000"/>
                        <a:lumOff val="80000"/>
                      </a:schemeClr>
                    </a:solidFill>
                  </a:tcPr>
                </a:tc>
                <a:tc>
                  <a:txBody>
                    <a:bodyPr/>
                    <a:lstStyle/>
                    <a:p>
                      <a:pPr algn="l" fontAlgn="b"/>
                      <a:r>
                        <a:rPr lang="es-CO" sz="1600" b="1" u="none" strike="noStrike">
                          <a:latin typeface="+mn-lt"/>
                        </a:rPr>
                        <a:t> </a:t>
                      </a:r>
                      <a:endParaRPr lang="es-CO" sz="1600" b="1" i="0" u="none" strike="noStrike">
                        <a:solidFill>
                          <a:srgbClr val="000000"/>
                        </a:solidFill>
                        <a:latin typeface="+mn-lt"/>
                      </a:endParaRPr>
                    </a:p>
                  </a:txBody>
                  <a:tcPr marL="8157" marR="8157" marT="8157" marB="0" anchor="ctr">
                    <a:solidFill>
                      <a:schemeClr val="accent4">
                        <a:lumMod val="20000"/>
                        <a:lumOff val="80000"/>
                      </a:schemeClr>
                    </a:solidFill>
                  </a:tcPr>
                </a:tc>
                <a:tc>
                  <a:txBody>
                    <a:bodyPr/>
                    <a:lstStyle/>
                    <a:p>
                      <a:pPr algn="r" fontAlgn="b"/>
                      <a:r>
                        <a:rPr lang="es-CO" sz="2000" b="1" u="none" strike="noStrike" dirty="0">
                          <a:latin typeface="+mn-lt"/>
                        </a:rPr>
                        <a:t> </a:t>
                      </a:r>
                      <a:r>
                        <a:rPr lang="es-CO" sz="2400" b="1" u="none" strike="noStrike" dirty="0">
                          <a:latin typeface="+mn-lt"/>
                        </a:rPr>
                        <a:t>$       </a:t>
                      </a:r>
                      <a:r>
                        <a:rPr lang="es-CO" sz="2400" b="1" u="none" strike="noStrike" dirty="0" smtClean="0">
                          <a:latin typeface="+mn-lt"/>
                        </a:rPr>
                        <a:t>181.828.685.500 </a:t>
                      </a:r>
                      <a:endParaRPr lang="es-CO" sz="2000" b="1" i="0" u="none" strike="noStrike" dirty="0">
                        <a:solidFill>
                          <a:srgbClr val="000000"/>
                        </a:solidFill>
                        <a:latin typeface="+mn-lt"/>
                      </a:endParaRPr>
                    </a:p>
                  </a:txBody>
                  <a:tcPr marL="8157" marR="8157" marT="8157" marB="0" anchor="ctr">
                    <a:solidFill>
                      <a:schemeClr val="accent4">
                        <a:lumMod val="20000"/>
                        <a:lumOff val="80000"/>
                      </a:schemeClr>
                    </a:solidFill>
                  </a:tcPr>
                </a:tc>
              </a:tr>
            </a:tbl>
          </a:graphicData>
        </a:graphic>
      </p:graphicFrame>
    </p:spTree>
    <p:extLst>
      <p:ext uri="{BB962C8B-B14F-4D97-AF65-F5344CB8AC3E}">
        <p14:creationId xmlns:p14="http://schemas.microsoft.com/office/powerpoint/2010/main" val="332551027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usuario\Documents\TECNICA\PROYECTO VILLA ESPERANZA\FOTOS VILLAESPERANZA\DSCF397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395"/>
          <a:stretch/>
        </p:blipFill>
        <p:spPr bwMode="auto">
          <a:xfrm>
            <a:off x="3180548" y="2132856"/>
            <a:ext cx="5855948"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43073" y="1211348"/>
            <a:ext cx="8568952" cy="1323439"/>
          </a:xfrm>
          <a:prstGeom prst="rect">
            <a:avLst/>
          </a:prstGeom>
        </p:spPr>
        <p:txBody>
          <a:bodyPr wrap="square">
            <a:spAutoFit/>
          </a:bodyPr>
          <a:lstStyle/>
          <a:p>
            <a:pPr algn="ctr"/>
            <a:r>
              <a:rPr lang="es-CO" sz="2400" b="1" dirty="0"/>
              <a:t>PROYECTO </a:t>
            </a:r>
            <a:r>
              <a:rPr lang="es-CO" sz="3200" b="1" dirty="0">
                <a:solidFill>
                  <a:srgbClr val="FF0000"/>
                </a:solidFill>
                <a:effectLst>
                  <a:outerShdw blurRad="38100" dist="38100" dir="2700000" algn="tl">
                    <a:srgbClr val="000000">
                      <a:alpha val="43137"/>
                    </a:srgbClr>
                  </a:outerShdw>
                </a:effectLst>
              </a:rPr>
              <a:t>100 MIL VIVIENDAS GRATIS </a:t>
            </a:r>
            <a:endParaRPr lang="es-CO" sz="3200" b="1" dirty="0" smtClean="0">
              <a:solidFill>
                <a:srgbClr val="FF0000"/>
              </a:solidFill>
              <a:effectLst>
                <a:outerShdw blurRad="38100" dist="38100" dir="2700000" algn="tl">
                  <a:srgbClr val="000000">
                    <a:alpha val="43137"/>
                  </a:srgbClr>
                </a:outerShdw>
              </a:effectLst>
            </a:endParaRPr>
          </a:p>
          <a:p>
            <a:pPr algn="ctr"/>
            <a:r>
              <a:rPr lang="es-CO" sz="2400" b="1" dirty="0" smtClean="0"/>
              <a:t>DEL </a:t>
            </a:r>
            <a:r>
              <a:rPr lang="es-CO" sz="2400" b="1" dirty="0"/>
              <a:t>PROGRAMA DEL GOBIERNO </a:t>
            </a:r>
            <a:r>
              <a:rPr lang="es-CO" sz="2400" b="1" dirty="0" smtClean="0"/>
              <a:t>NACIONAL</a:t>
            </a:r>
          </a:p>
          <a:p>
            <a:pPr algn="ctr"/>
            <a:endParaRPr lang="es-CO" sz="2400" b="1" dirty="0"/>
          </a:p>
        </p:txBody>
      </p:sp>
      <p:sp>
        <p:nvSpPr>
          <p:cNvPr id="5" name="4 Rectángulo"/>
          <p:cNvSpPr/>
          <p:nvPr/>
        </p:nvSpPr>
        <p:spPr>
          <a:xfrm>
            <a:off x="338868" y="2158568"/>
            <a:ext cx="2864980" cy="523220"/>
          </a:xfrm>
          <a:prstGeom prst="rect">
            <a:avLst/>
          </a:prstGeom>
        </p:spPr>
        <p:txBody>
          <a:bodyPr wrap="square">
            <a:spAutoFit/>
          </a:bodyPr>
          <a:lstStyle/>
          <a:p>
            <a:pPr algn="ctr"/>
            <a:r>
              <a:rPr lang="es-CO" sz="2800" b="1" i="1" dirty="0" smtClean="0"/>
              <a:t>VILLA ESPERANZA</a:t>
            </a:r>
          </a:p>
        </p:txBody>
      </p:sp>
      <p:sp>
        <p:nvSpPr>
          <p:cNvPr id="6" name="5 Rectángulo"/>
          <p:cNvSpPr/>
          <p:nvPr/>
        </p:nvSpPr>
        <p:spPr>
          <a:xfrm>
            <a:off x="343073" y="2852936"/>
            <a:ext cx="2572743" cy="2308324"/>
          </a:xfrm>
          <a:prstGeom prst="rect">
            <a:avLst/>
          </a:prstGeom>
        </p:spPr>
        <p:txBody>
          <a:bodyPr wrap="square">
            <a:spAutoFit/>
          </a:bodyPr>
          <a:lstStyle/>
          <a:p>
            <a:pPr algn="ctr"/>
            <a:r>
              <a:rPr lang="es-CO" dirty="0" smtClean="0"/>
              <a:t>DESCRIPCIÓN: </a:t>
            </a:r>
          </a:p>
          <a:p>
            <a:pPr algn="ctr"/>
            <a:r>
              <a:rPr lang="es-CO" b="1" dirty="0" smtClean="0">
                <a:solidFill>
                  <a:srgbClr val="FF0000"/>
                </a:solidFill>
                <a:effectLst>
                  <a:outerShdw blurRad="38100" dist="38100" dir="2700000" algn="tl">
                    <a:srgbClr val="000000">
                      <a:alpha val="43137"/>
                    </a:srgbClr>
                  </a:outerShdw>
                </a:effectLst>
              </a:rPr>
              <a:t>80 </a:t>
            </a:r>
            <a:r>
              <a:rPr lang="es-CO" b="1" dirty="0">
                <a:solidFill>
                  <a:srgbClr val="FF0000"/>
                </a:solidFill>
                <a:effectLst>
                  <a:outerShdw blurRad="38100" dist="38100" dir="2700000" algn="tl">
                    <a:srgbClr val="000000">
                      <a:alpha val="43137"/>
                    </a:srgbClr>
                  </a:outerShdw>
                </a:effectLst>
              </a:rPr>
              <a:t>Soluciones de Vivienda de I.P</a:t>
            </a:r>
          </a:p>
          <a:p>
            <a:pPr algn="ctr"/>
            <a:endParaRPr lang="es-CO" dirty="0" smtClean="0"/>
          </a:p>
          <a:p>
            <a:pPr algn="ctr"/>
            <a:r>
              <a:rPr lang="es-CO" dirty="0" smtClean="0"/>
              <a:t>CONTRATISTA: </a:t>
            </a:r>
          </a:p>
          <a:p>
            <a:pPr algn="ctr"/>
            <a:r>
              <a:rPr lang="es-CO" dirty="0" smtClean="0"/>
              <a:t>Consorcio </a:t>
            </a:r>
            <a:r>
              <a:rPr lang="es-CO" dirty="0"/>
              <a:t>Villa </a:t>
            </a:r>
            <a:r>
              <a:rPr lang="es-CO" dirty="0" smtClean="0"/>
              <a:t>Esperanza</a:t>
            </a:r>
          </a:p>
          <a:p>
            <a:pPr algn="ctr"/>
            <a:r>
              <a:rPr lang="es-CO" dirty="0"/>
              <a:t> </a:t>
            </a:r>
            <a:r>
              <a:rPr lang="es-CO" dirty="0" smtClean="0"/>
              <a:t>VALOR DEL PROYECTO: 2,957 millones</a:t>
            </a:r>
            <a:endParaRPr lang="es-CO" dirty="0"/>
          </a:p>
        </p:txBody>
      </p:sp>
      <p:sp>
        <p:nvSpPr>
          <p:cNvPr id="8" name="7 Rectángulo"/>
          <p:cNvSpPr/>
          <p:nvPr/>
        </p:nvSpPr>
        <p:spPr>
          <a:xfrm>
            <a:off x="539552" y="2524834"/>
            <a:ext cx="2286000" cy="400110"/>
          </a:xfrm>
          <a:prstGeom prst="rect">
            <a:avLst/>
          </a:prstGeom>
        </p:spPr>
        <p:txBody>
          <a:bodyPr wrap="square">
            <a:spAutoFit/>
          </a:bodyPr>
          <a:lstStyle/>
          <a:p>
            <a:pPr algn="ctr"/>
            <a:r>
              <a:rPr lang="es-CO" sz="2000" b="1" i="1" dirty="0" smtClean="0">
                <a:solidFill>
                  <a:srgbClr val="FF0000"/>
                </a:solidFill>
                <a:effectLst>
                  <a:outerShdw blurRad="38100" dist="38100" dir="2700000" algn="tl">
                    <a:srgbClr val="000000">
                      <a:alpha val="43137"/>
                    </a:srgbClr>
                  </a:outerShdw>
                </a:effectLst>
              </a:rPr>
              <a:t>ENTREGADO</a:t>
            </a:r>
            <a:endParaRPr lang="es-CO" sz="2000" b="1" i="1" dirty="0">
              <a:solidFill>
                <a:srgbClr val="FF0000"/>
              </a:solidFill>
              <a:effectLst>
                <a:outerShdw blurRad="38100" dist="38100" dir="2700000" algn="tl">
                  <a:srgbClr val="000000">
                    <a:alpha val="43137"/>
                  </a:srgbClr>
                </a:outerShdw>
              </a:effectLst>
            </a:endParaRPr>
          </a:p>
        </p:txBody>
      </p:sp>
      <p:sp>
        <p:nvSpPr>
          <p:cNvPr id="9" name="8 CuadroTexto"/>
          <p:cNvSpPr txBox="1"/>
          <p:nvPr/>
        </p:nvSpPr>
        <p:spPr>
          <a:xfrm>
            <a:off x="827584" y="539969"/>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10" name="Picture 2" descr="C:\Users\User\Downloads\Hemos Cumplido y Má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548" t="1635" r="-571" b="56915"/>
          <a:stretch/>
        </p:blipFill>
        <p:spPr bwMode="auto">
          <a:xfrm>
            <a:off x="4627549" y="168218"/>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780042" y="44624"/>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1268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0230" y="2928611"/>
            <a:ext cx="2714668" cy="2003602"/>
          </a:xfrm>
          <a:prstGeom prst="rect">
            <a:avLst/>
          </a:prstGeom>
          <a:ln>
            <a:noFill/>
          </a:ln>
          <a:effectLst>
            <a:outerShdw blurRad="292100" dist="139700" dir="2700000" algn="tl" rotWithShape="0">
              <a:srgbClr val="333333">
                <a:alpha val="65000"/>
              </a:srgbClr>
            </a:outerShdw>
          </a:effectLst>
        </p:spPr>
      </p:pic>
      <p:sp>
        <p:nvSpPr>
          <p:cNvPr id="2" name="1 Título"/>
          <p:cNvSpPr txBox="1">
            <a:spLocks/>
          </p:cNvSpPr>
          <p:nvPr/>
        </p:nvSpPr>
        <p:spPr>
          <a:xfrm>
            <a:off x="683568" y="1164514"/>
            <a:ext cx="7941330" cy="648072"/>
          </a:xfrm>
          <a:prstGeom prst="rect">
            <a:avLst/>
          </a:prstGeom>
        </p:spPr>
        <p:txBody>
          <a:bodyPr/>
          <a:lstStyle>
            <a:lvl1pPr algn="ctr" defTabSz="914400" rtl="0" eaLnBrk="1" latinLnBrk="0" hangingPunct="1">
              <a:spcBef>
                <a:spcPct val="0"/>
              </a:spcBef>
              <a:buNone/>
              <a:defRPr sz="3200" kern="1200">
                <a:solidFill>
                  <a:schemeClr val="tx1"/>
                </a:solidFill>
                <a:latin typeface="Arial" pitchFamily="34" charset="0"/>
                <a:ea typeface="+mj-ea"/>
                <a:cs typeface="Arial" pitchFamily="34" charset="0"/>
              </a:defRPr>
            </a:lvl1pPr>
          </a:lstStyle>
          <a:p>
            <a:r>
              <a:rPr lang="es-CO" sz="3600" b="1" dirty="0" smtClean="0">
                <a:solidFill>
                  <a:srgbClr val="FF0000"/>
                </a:solidFill>
                <a:effectLst>
                  <a:outerShdw blurRad="38100" dist="38100" dir="2700000" algn="tl">
                    <a:srgbClr val="000000">
                      <a:alpha val="43137"/>
                    </a:srgbClr>
                  </a:outerShdw>
                </a:effectLst>
              </a:rPr>
              <a:t>PROYECTOS VIPA</a:t>
            </a:r>
            <a:endParaRPr lang="es-CO" sz="3600" b="1" dirty="0">
              <a:solidFill>
                <a:srgbClr val="FF0000"/>
              </a:solidFill>
              <a:effectLst>
                <a:outerShdw blurRad="38100" dist="38100" dir="2700000" algn="tl">
                  <a:srgbClr val="000000">
                    <a:alpha val="43137"/>
                  </a:srgbClr>
                </a:outerShdw>
              </a:effectLst>
            </a:endParaRPr>
          </a:p>
        </p:txBody>
      </p:sp>
      <p:sp>
        <p:nvSpPr>
          <p:cNvPr id="5" name="4 Rectángulo"/>
          <p:cNvSpPr/>
          <p:nvPr/>
        </p:nvSpPr>
        <p:spPr>
          <a:xfrm>
            <a:off x="837809" y="1692620"/>
            <a:ext cx="7632848" cy="707886"/>
          </a:xfrm>
          <a:prstGeom prst="rect">
            <a:avLst/>
          </a:prstGeom>
        </p:spPr>
        <p:txBody>
          <a:bodyPr wrap="square">
            <a:spAutoFit/>
          </a:bodyPr>
          <a:lstStyle/>
          <a:p>
            <a:pPr algn="ctr"/>
            <a:r>
              <a:rPr lang="es-ES_tradnl" sz="2000" b="1" dirty="0" smtClean="0">
                <a:latin typeface="+mj-lt"/>
                <a:cs typeface="Arial" panose="020B0604020202020204" pitchFamily="34" charset="0"/>
              </a:rPr>
              <a:t>Proyecto VILLA </a:t>
            </a:r>
            <a:r>
              <a:rPr lang="es-ES_tradnl" sz="2000" b="1" dirty="0">
                <a:latin typeface="+mj-lt"/>
                <a:cs typeface="Arial" panose="020B0604020202020204" pitchFamily="34" charset="0"/>
              </a:rPr>
              <a:t>CECILIA</a:t>
            </a:r>
            <a:r>
              <a:rPr lang="es-CO" sz="2000" b="1" dirty="0">
                <a:latin typeface="+mj-lt"/>
                <a:cs typeface="Arial" panose="020B0604020202020204" pitchFamily="34" charset="0"/>
              </a:rPr>
              <a:t>, </a:t>
            </a:r>
            <a:r>
              <a:rPr lang="es-CO" sz="2000" b="1" dirty="0" smtClean="0">
                <a:latin typeface="+mj-lt"/>
                <a:cs typeface="Arial" panose="020B0604020202020204" pitchFamily="34" charset="0"/>
              </a:rPr>
              <a:t>para </a:t>
            </a:r>
            <a:r>
              <a:rPr lang="es-CO" sz="2000" b="1" dirty="0">
                <a:latin typeface="+mj-lt"/>
                <a:cs typeface="Arial" panose="020B0604020202020204" pitchFamily="34" charset="0"/>
              </a:rPr>
              <a:t>la construcción </a:t>
            </a:r>
            <a:r>
              <a:rPr lang="es-CO" sz="2000" b="1" dirty="0" smtClean="0">
                <a:latin typeface="+mj-lt"/>
                <a:cs typeface="Arial" panose="020B0604020202020204" pitchFamily="34" charset="0"/>
              </a:rPr>
              <a:t>de </a:t>
            </a:r>
            <a:r>
              <a:rPr lang="es-CO" sz="2000" b="1" i="1" dirty="0" smtClean="0">
                <a:solidFill>
                  <a:srgbClr val="FF0000"/>
                </a:solidFill>
                <a:effectLst>
                  <a:outerShdw blurRad="38100" dist="38100" dir="2700000" algn="tl">
                    <a:srgbClr val="000000">
                      <a:alpha val="43137"/>
                    </a:srgbClr>
                  </a:outerShdw>
                </a:effectLst>
                <a:latin typeface="+mj-lt"/>
                <a:cs typeface="Arial" panose="020B0604020202020204" pitchFamily="34" charset="0"/>
              </a:rPr>
              <a:t>120 </a:t>
            </a:r>
            <a:r>
              <a:rPr lang="es-CO" sz="2000" b="1" i="1" dirty="0">
                <a:solidFill>
                  <a:srgbClr val="FF0000"/>
                </a:solidFill>
                <a:effectLst>
                  <a:outerShdw blurRad="38100" dist="38100" dir="2700000" algn="tl">
                    <a:srgbClr val="000000">
                      <a:alpha val="43137"/>
                    </a:srgbClr>
                  </a:outerShdw>
                </a:effectLst>
                <a:latin typeface="+mj-lt"/>
                <a:cs typeface="Arial" panose="020B0604020202020204" pitchFamily="34" charset="0"/>
              </a:rPr>
              <a:t>Apartamentos </a:t>
            </a:r>
            <a:endParaRPr lang="es-CO" sz="2000" b="1" i="1" dirty="0" smtClean="0">
              <a:solidFill>
                <a:srgbClr val="FF0000"/>
              </a:solidFill>
              <a:effectLst>
                <a:outerShdw blurRad="38100" dist="38100" dir="2700000" algn="tl">
                  <a:srgbClr val="000000">
                    <a:alpha val="43137"/>
                  </a:srgbClr>
                </a:outerShdw>
              </a:effectLst>
              <a:latin typeface="+mj-lt"/>
              <a:cs typeface="Arial" panose="020B0604020202020204" pitchFamily="34" charset="0"/>
            </a:endParaRPr>
          </a:p>
          <a:p>
            <a:pPr algn="ctr"/>
            <a:r>
              <a:rPr lang="es-CO" sz="2000" b="1" i="1" dirty="0" smtClean="0">
                <a:latin typeface="+mj-lt"/>
                <a:cs typeface="Arial" panose="020B0604020202020204" pitchFamily="34" charset="0"/>
              </a:rPr>
              <a:t>6 </a:t>
            </a:r>
            <a:r>
              <a:rPr lang="es-CO" sz="2000" b="1" i="1" dirty="0">
                <a:latin typeface="+mj-lt"/>
                <a:cs typeface="Arial" panose="020B0604020202020204" pitchFamily="34" charset="0"/>
              </a:rPr>
              <a:t>Torres, 5 pisos, apto de </a:t>
            </a:r>
            <a:r>
              <a:rPr lang="es-CO" sz="2000" b="1" i="1" dirty="0" smtClean="0">
                <a:latin typeface="+mj-lt"/>
                <a:cs typeface="Arial" panose="020B0604020202020204" pitchFamily="34" charset="0"/>
              </a:rPr>
              <a:t>42m², </a:t>
            </a:r>
            <a:r>
              <a:rPr lang="es-CO" sz="2000" b="1" i="1" dirty="0">
                <a:latin typeface="+mj-lt"/>
                <a:cs typeface="Arial" panose="020B0604020202020204" pitchFamily="34" charset="0"/>
              </a:rPr>
              <a:t>3 habitaciones </a:t>
            </a:r>
            <a:endParaRPr lang="es-CO" sz="2000" b="1" dirty="0">
              <a:latin typeface="+mj-lt"/>
              <a:cs typeface="Arial" panose="020B0604020202020204" pitchFamily="34" charset="0"/>
            </a:endParaRPr>
          </a:p>
        </p:txBody>
      </p:sp>
      <p:pic>
        <p:nvPicPr>
          <p:cNvPr id="7" name="Picture 2" descr="C:\Users\Direccionamiento\Documents\Logo_Vendido_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923" y="5208463"/>
            <a:ext cx="6159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452427" y="3456717"/>
            <a:ext cx="5402767" cy="2685863"/>
          </a:xfrm>
          <a:prstGeom prst="rect">
            <a:avLst/>
          </a:prstGeom>
        </p:spPr>
        <p:txBody>
          <a:bodyPr wrap="square">
            <a:spAutoFit/>
          </a:bodyPr>
          <a:lstStyle/>
          <a:p>
            <a:pPr algn="just">
              <a:lnSpc>
                <a:spcPct val="115000"/>
              </a:lnSpc>
              <a:spcAft>
                <a:spcPts val="1000"/>
              </a:spcAft>
            </a:pPr>
            <a:r>
              <a:rPr lang="es-CO" b="1" dirty="0">
                <a:ea typeface="Calibri" panose="020F0502020204030204" pitchFamily="34" charset="0"/>
                <a:cs typeface="Times New Roman" panose="02020603050405020304" pitchFamily="18" charset="0"/>
              </a:rPr>
              <a:t>En el proceso de comercialización se postularon 150 familias,  las cuales en la actualidad por instrucciones del  Ministerio de Vivienda están en la etapa de aportar el cierre financiero, el cual consiste en que las familias que se postularon aporten el crédito hipotecario aprobado por alguna entidad financiera.</a:t>
            </a:r>
            <a:endParaRPr lang="es-CO" sz="1600" dirty="0">
              <a:ea typeface="Calibri" panose="020F0502020204030204" pitchFamily="34" charset="0"/>
              <a:cs typeface="Times New Roman" panose="02020603050405020304" pitchFamily="18" charset="0"/>
            </a:endParaRPr>
          </a:p>
          <a:p>
            <a:r>
              <a:rPr lang="es-CO" b="1" dirty="0">
                <a:ea typeface="Calibri" panose="020F0502020204030204" pitchFamily="34" charset="0"/>
              </a:rPr>
              <a:t>Cuando se cuente con el 50 % de los beneficiarios con crédito aprobado podemos iniciar las obras</a:t>
            </a:r>
            <a:endParaRPr lang="es-CO" dirty="0"/>
          </a:p>
        </p:txBody>
      </p:sp>
      <p:sp>
        <p:nvSpPr>
          <p:cNvPr id="10" name="9 CuadroTexto"/>
          <p:cNvSpPr txBox="1"/>
          <p:nvPr/>
        </p:nvSpPr>
        <p:spPr>
          <a:xfrm>
            <a:off x="1043608" y="539969"/>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11" name="Picture 2" descr="C:\Users\User\Downloads\Hemos Cumplido y Má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548" t="1635" r="-571" b="56915"/>
          <a:stretch/>
        </p:blipFill>
        <p:spPr bwMode="auto">
          <a:xfrm>
            <a:off x="4843573" y="168218"/>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996066" y="44624"/>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sp>
        <p:nvSpPr>
          <p:cNvPr id="13" name="Rectángulo 12"/>
          <p:cNvSpPr/>
          <p:nvPr/>
        </p:nvSpPr>
        <p:spPr>
          <a:xfrm>
            <a:off x="420488" y="2520551"/>
            <a:ext cx="6096000" cy="816121"/>
          </a:xfrm>
          <a:prstGeom prst="rect">
            <a:avLst/>
          </a:prstGeom>
        </p:spPr>
        <p:txBody>
          <a:bodyPr>
            <a:spAutoFit/>
          </a:bodyPr>
          <a:lstStyle/>
          <a:p>
            <a:pPr algn="just">
              <a:lnSpc>
                <a:spcPct val="115000"/>
              </a:lnSpc>
              <a:spcAft>
                <a:spcPts val="1000"/>
              </a:spcAft>
            </a:pPr>
            <a:r>
              <a:rPr lang="es-CO" dirty="0" smtClean="0">
                <a:effectLst/>
                <a:latin typeface="+mj-lt"/>
                <a:ea typeface="Calibri" panose="020F0502020204030204" pitchFamily="34" charset="0"/>
                <a:cs typeface="Times New Roman" panose="02020603050405020304" pitchFamily="18" charset="0"/>
              </a:rPr>
              <a:t>INVERSION TOTAL:                      $ 5.412  MILLONES</a:t>
            </a:r>
            <a:endParaRPr lang="es-CO" sz="1600" dirty="0" smtClean="0">
              <a:effectLst/>
              <a:latin typeface="+mj-lt"/>
              <a:ea typeface="Calibri" panose="020F0502020204030204" pitchFamily="34" charset="0"/>
              <a:cs typeface="Times New Roman" panose="02020603050405020304" pitchFamily="18" charset="0"/>
            </a:endParaRPr>
          </a:p>
          <a:p>
            <a:r>
              <a:rPr lang="es-CO" dirty="0" smtClean="0">
                <a:effectLst/>
                <a:latin typeface="+mj-lt"/>
                <a:ea typeface="Calibri" panose="020F0502020204030204" pitchFamily="34" charset="0"/>
              </a:rPr>
              <a:t>SUBSIDIO HASTA POR                $  2.533  MILLONES</a:t>
            </a:r>
            <a:endParaRPr lang="es-CO" dirty="0">
              <a:latin typeface="+mj-lt"/>
            </a:endParaRPr>
          </a:p>
        </p:txBody>
      </p:sp>
    </p:spTree>
    <p:extLst>
      <p:ext uri="{BB962C8B-B14F-4D97-AF65-F5344CB8AC3E}">
        <p14:creationId xmlns:p14="http://schemas.microsoft.com/office/powerpoint/2010/main" val="918554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60356" y="1778320"/>
            <a:ext cx="2073003" cy="369332"/>
          </a:xfrm>
          <a:prstGeom prst="rect">
            <a:avLst/>
          </a:prstGeom>
        </p:spPr>
        <p:txBody>
          <a:bodyPr wrap="none">
            <a:spAutoFit/>
          </a:bodyPr>
          <a:lstStyle/>
          <a:p>
            <a:r>
              <a:rPr lang="es-ES_tradnl" b="1" dirty="0"/>
              <a:t>PRIMERA OPCION</a:t>
            </a:r>
            <a:r>
              <a:rPr lang="es-ES_tradnl" dirty="0"/>
              <a:t>:  </a:t>
            </a:r>
            <a:endParaRPr lang="es-CO" dirty="0"/>
          </a:p>
        </p:txBody>
      </p:sp>
      <p:sp>
        <p:nvSpPr>
          <p:cNvPr id="3" name="2 Rectángulo"/>
          <p:cNvSpPr/>
          <p:nvPr/>
        </p:nvSpPr>
        <p:spPr>
          <a:xfrm>
            <a:off x="2136816" y="2564904"/>
            <a:ext cx="4995946" cy="1384995"/>
          </a:xfrm>
          <a:prstGeom prst="rect">
            <a:avLst/>
          </a:prstGeom>
        </p:spPr>
        <p:txBody>
          <a:bodyPr wrap="square">
            <a:spAutoFit/>
          </a:bodyPr>
          <a:lstStyle/>
          <a:p>
            <a:r>
              <a:rPr lang="es-ES_tradnl" sz="1400" dirty="0" smtClean="0">
                <a:latin typeface="Arial" panose="020B0604020202020204" pitchFamily="34" charset="0"/>
                <a:cs typeface="Arial" panose="020B0604020202020204" pitchFamily="34" charset="0"/>
              </a:rPr>
              <a:t>Valor de la Vivienda			 $ 45.104.500</a:t>
            </a:r>
          </a:p>
          <a:p>
            <a:r>
              <a:rPr lang="es-ES_tradnl" sz="1400" dirty="0" smtClean="0">
                <a:latin typeface="Arial" panose="020B0604020202020204" pitchFamily="34" charset="0"/>
                <a:cs typeface="Arial" panose="020B0604020202020204" pitchFamily="34" charset="0"/>
              </a:rPr>
              <a:t>Valor </a:t>
            </a:r>
            <a:r>
              <a:rPr lang="es-ES_tradnl" sz="1400" dirty="0">
                <a:latin typeface="Arial" panose="020B0604020202020204" pitchFamily="34" charset="0"/>
                <a:cs typeface="Arial" panose="020B0604020202020204" pitchFamily="34" charset="0"/>
              </a:rPr>
              <a:t>del  Subsidio  Nacional                     	</a:t>
            </a:r>
            <a:r>
              <a:rPr lang="es-ES_tradnl" sz="1400" dirty="0" smtClean="0">
                <a:latin typeface="Arial" panose="020B0604020202020204" pitchFamily="34" charset="0"/>
                <a:cs typeface="Arial" panose="020B0604020202020204" pitchFamily="34" charset="0"/>
              </a:rPr>
              <a:t> $ </a:t>
            </a:r>
            <a:r>
              <a:rPr lang="es-CO" sz="1400" dirty="0" smtClean="0">
                <a:latin typeface="Arial" panose="020B0604020202020204" pitchFamily="34" charset="0"/>
                <a:cs typeface="Arial" panose="020B0604020202020204" pitchFamily="34" charset="0"/>
              </a:rPr>
              <a:t>19.330.500</a:t>
            </a:r>
            <a:endParaRPr lang="es-CO" sz="1400" dirty="0">
              <a:latin typeface="Arial" panose="020B0604020202020204" pitchFamily="34" charset="0"/>
              <a:cs typeface="Arial" panose="020B0604020202020204" pitchFamily="34" charset="0"/>
            </a:endParaRPr>
          </a:p>
          <a:p>
            <a:r>
              <a:rPr lang="es-ES_tradnl" sz="1400" dirty="0">
                <a:latin typeface="Arial" panose="020B0604020202020204" pitchFamily="34" charset="0"/>
                <a:cs typeface="Arial" panose="020B0604020202020204" pitchFamily="34" charset="0"/>
              </a:rPr>
              <a:t>Valor del Subsidio FOMVIVIENDA (LOTE)   	 </a:t>
            </a:r>
            <a:r>
              <a:rPr lang="es-ES_tradnl" sz="1400" u="sng" dirty="0">
                <a:latin typeface="Arial" panose="020B0604020202020204" pitchFamily="34" charset="0"/>
                <a:cs typeface="Arial" panose="020B0604020202020204" pitchFamily="34" charset="0"/>
              </a:rPr>
              <a:t>$   </a:t>
            </a:r>
            <a:r>
              <a:rPr lang="es-ES_tradnl" sz="1400" u="sng" dirty="0" smtClean="0">
                <a:latin typeface="Arial" panose="020B0604020202020204" pitchFamily="34" charset="0"/>
                <a:cs typeface="Arial" panose="020B0604020202020204" pitchFamily="34" charset="0"/>
              </a:rPr>
              <a:t>1.906.769   </a:t>
            </a:r>
            <a:endParaRPr lang="es-CO" sz="1400" dirty="0">
              <a:latin typeface="Arial" panose="020B0604020202020204" pitchFamily="34" charset="0"/>
              <a:cs typeface="Arial" panose="020B0604020202020204" pitchFamily="34" charset="0"/>
            </a:endParaRPr>
          </a:p>
          <a:p>
            <a:r>
              <a:rPr lang="es-ES_tradnl" sz="1400" dirty="0">
                <a:latin typeface="Arial" panose="020B0604020202020204" pitchFamily="34" charset="0"/>
                <a:cs typeface="Arial" panose="020B0604020202020204" pitchFamily="34" charset="0"/>
              </a:rPr>
              <a:t>Valor Vivienda                                          	 $ </a:t>
            </a:r>
            <a:r>
              <a:rPr lang="es-ES_tradnl" sz="1400" dirty="0" smtClean="0">
                <a:latin typeface="Arial" panose="020B0604020202020204" pitchFamily="34" charset="0"/>
                <a:cs typeface="Arial" panose="020B0604020202020204" pitchFamily="34" charset="0"/>
              </a:rPr>
              <a:t>2</a:t>
            </a:r>
            <a:r>
              <a:rPr lang="es-CO" sz="1400" dirty="0" smtClean="0">
                <a:latin typeface="Arial" panose="020B0604020202020204" pitchFamily="34" charset="0"/>
                <a:cs typeface="Arial" panose="020B0604020202020204" pitchFamily="34" charset="0"/>
              </a:rPr>
              <a:t>3.867.231</a:t>
            </a:r>
            <a:endParaRPr lang="es-CO" sz="1400" dirty="0">
              <a:latin typeface="Arial" panose="020B0604020202020204" pitchFamily="34" charset="0"/>
              <a:cs typeface="Arial" panose="020B0604020202020204" pitchFamily="34" charset="0"/>
            </a:endParaRPr>
          </a:p>
          <a:p>
            <a:r>
              <a:rPr lang="es-ES_tradnl" sz="1400" dirty="0" smtClean="0">
                <a:latin typeface="Arial" panose="020B0604020202020204" pitchFamily="34" charset="0"/>
                <a:cs typeface="Arial" panose="020B0604020202020204" pitchFamily="34" charset="0"/>
              </a:rPr>
              <a:t>Cuota </a:t>
            </a:r>
            <a:r>
              <a:rPr lang="es-ES_tradnl" sz="1400" dirty="0">
                <a:latin typeface="Arial" panose="020B0604020202020204" pitchFamily="34" charset="0"/>
                <a:cs typeface="Arial" panose="020B0604020202020204" pitchFamily="34" charset="0"/>
              </a:rPr>
              <a:t>inicial 5%  mínimo                        	 $   </a:t>
            </a:r>
            <a:r>
              <a:rPr lang="es-CO" sz="1400" dirty="0" smtClean="0">
                <a:latin typeface="Arial" panose="020B0604020202020204" pitchFamily="34" charset="0"/>
                <a:cs typeface="Arial" panose="020B0604020202020204" pitchFamily="34" charset="0"/>
              </a:rPr>
              <a:t>2.156.000</a:t>
            </a:r>
            <a:endParaRPr lang="es-CO" sz="1400" dirty="0">
              <a:latin typeface="Arial" panose="020B0604020202020204" pitchFamily="34" charset="0"/>
              <a:cs typeface="Arial" panose="020B0604020202020204" pitchFamily="34" charset="0"/>
            </a:endParaRPr>
          </a:p>
          <a:p>
            <a:r>
              <a:rPr lang="es-ES_tradnl" sz="1400" b="1" dirty="0">
                <a:latin typeface="Arial" panose="020B0604020202020204" pitchFamily="34" charset="0"/>
                <a:cs typeface="Arial" panose="020B0604020202020204" pitchFamily="34" charset="0"/>
              </a:rPr>
              <a:t>Valor total del crédito                           	 $ </a:t>
            </a:r>
            <a:r>
              <a:rPr lang="es-ES_tradnl" sz="1400" b="1" dirty="0" smtClean="0">
                <a:latin typeface="Arial" panose="020B0604020202020204" pitchFamily="34" charset="0"/>
                <a:cs typeface="Arial" panose="020B0604020202020204" pitchFamily="34" charset="0"/>
              </a:rPr>
              <a:t>21,711,231</a:t>
            </a:r>
            <a:endParaRPr lang="es-CO" sz="1400" dirty="0">
              <a:latin typeface="Arial" panose="020B0604020202020204" pitchFamily="34" charset="0"/>
              <a:cs typeface="Arial" panose="020B0604020202020204" pitchFamily="34" charset="0"/>
            </a:endParaRPr>
          </a:p>
        </p:txBody>
      </p:sp>
      <p:sp>
        <p:nvSpPr>
          <p:cNvPr id="4" name="3 Rectángulo"/>
          <p:cNvSpPr/>
          <p:nvPr/>
        </p:nvSpPr>
        <p:spPr>
          <a:xfrm>
            <a:off x="3684091" y="4204260"/>
            <a:ext cx="2123530" cy="369332"/>
          </a:xfrm>
          <a:prstGeom prst="rect">
            <a:avLst/>
          </a:prstGeom>
        </p:spPr>
        <p:txBody>
          <a:bodyPr wrap="none">
            <a:spAutoFit/>
          </a:bodyPr>
          <a:lstStyle/>
          <a:p>
            <a:r>
              <a:rPr lang="es-ES_tradnl" b="1" dirty="0" smtClean="0"/>
              <a:t>SEGUNDA </a:t>
            </a:r>
            <a:r>
              <a:rPr lang="es-ES_tradnl" b="1" dirty="0"/>
              <a:t>OPCION</a:t>
            </a:r>
            <a:r>
              <a:rPr lang="es-ES_tradnl" dirty="0"/>
              <a:t>:  </a:t>
            </a:r>
            <a:endParaRPr lang="es-CO" dirty="0"/>
          </a:p>
        </p:txBody>
      </p:sp>
      <p:sp>
        <p:nvSpPr>
          <p:cNvPr id="5" name="4 Rectángulo"/>
          <p:cNvSpPr/>
          <p:nvPr/>
        </p:nvSpPr>
        <p:spPr>
          <a:xfrm>
            <a:off x="2129671" y="5202916"/>
            <a:ext cx="4923938" cy="1384995"/>
          </a:xfrm>
          <a:prstGeom prst="rect">
            <a:avLst/>
          </a:prstGeom>
          <a:solidFill>
            <a:schemeClr val="bg1"/>
          </a:solidFill>
        </p:spPr>
        <p:txBody>
          <a:bodyPr wrap="square">
            <a:spAutoFit/>
          </a:bodyPr>
          <a:lstStyle/>
          <a:p>
            <a:r>
              <a:rPr lang="es-ES_tradnl" sz="1400" dirty="0" smtClean="0">
                <a:latin typeface="Arial" panose="020B0604020202020204" pitchFamily="34" charset="0"/>
                <a:cs typeface="Arial" panose="020B0604020202020204" pitchFamily="34" charset="0"/>
              </a:rPr>
              <a:t>Valor </a:t>
            </a:r>
            <a:r>
              <a:rPr lang="es-ES_tradnl" sz="1400" dirty="0">
                <a:latin typeface="Arial" panose="020B0604020202020204" pitchFamily="34" charset="0"/>
                <a:cs typeface="Arial" panose="020B0604020202020204" pitchFamily="34" charset="0"/>
              </a:rPr>
              <a:t>de la Vivienda        </a:t>
            </a:r>
            <a:r>
              <a:rPr lang="es-ES_tradnl" sz="1400" dirty="0" smtClean="0">
                <a:latin typeface="Arial" panose="020B0604020202020204" pitchFamily="34" charset="0"/>
                <a:cs typeface="Arial" panose="020B0604020202020204" pitchFamily="34" charset="0"/>
              </a:rPr>
              <a:t>                 	$ 45,104,500</a:t>
            </a:r>
            <a:endParaRPr lang="es-CO" sz="1400" dirty="0">
              <a:latin typeface="Arial" panose="020B0604020202020204" pitchFamily="34" charset="0"/>
              <a:cs typeface="Arial" panose="020B0604020202020204" pitchFamily="34" charset="0"/>
            </a:endParaRPr>
          </a:p>
          <a:p>
            <a:pPr algn="ctr"/>
            <a:r>
              <a:rPr lang="es-ES_tradnl" sz="1400" dirty="0">
                <a:latin typeface="Arial" panose="020B0604020202020204" pitchFamily="34" charset="0"/>
                <a:cs typeface="Arial" panose="020B0604020202020204" pitchFamily="34" charset="0"/>
              </a:rPr>
              <a:t>Valor del  Subsidio  Nacional     	</a:t>
            </a:r>
            <a:r>
              <a:rPr lang="es-ES_tradnl" sz="1400" dirty="0" smtClean="0">
                <a:latin typeface="Arial" panose="020B0604020202020204" pitchFamily="34" charset="0"/>
                <a:cs typeface="Arial" panose="020B0604020202020204" pitchFamily="34" charset="0"/>
              </a:rPr>
              <a:t>	$ 15.400.000 </a:t>
            </a:r>
          </a:p>
          <a:p>
            <a:r>
              <a:rPr lang="es-ES_tradnl" sz="1400" dirty="0" smtClean="0">
                <a:latin typeface="Arial" panose="020B0604020202020204" pitchFamily="34" charset="0"/>
                <a:cs typeface="Arial" panose="020B0604020202020204" pitchFamily="34" charset="0"/>
              </a:rPr>
              <a:t>Valor </a:t>
            </a:r>
            <a:r>
              <a:rPr lang="es-ES_tradnl" sz="1400" dirty="0">
                <a:latin typeface="Arial" panose="020B0604020202020204" pitchFamily="34" charset="0"/>
                <a:cs typeface="Arial" panose="020B0604020202020204" pitchFamily="34" charset="0"/>
              </a:rPr>
              <a:t>del Subsidio FOMVIVIENDA (Lote)     	</a:t>
            </a:r>
            <a:r>
              <a:rPr lang="es-ES_tradnl" sz="1400" u="sng" dirty="0" smtClean="0">
                <a:latin typeface="Arial" panose="020B0604020202020204" pitchFamily="34" charset="0"/>
                <a:cs typeface="Arial" panose="020B0604020202020204" pitchFamily="34" charset="0"/>
              </a:rPr>
              <a:t>$   1.906.769  </a:t>
            </a:r>
          </a:p>
          <a:p>
            <a:r>
              <a:rPr lang="es-ES_tradnl" sz="1400" dirty="0" smtClean="0">
                <a:latin typeface="Arial" panose="020B0604020202020204" pitchFamily="34" charset="0"/>
                <a:cs typeface="Arial" panose="020B0604020202020204" pitchFamily="34" charset="0"/>
              </a:rPr>
              <a:t>Valor </a:t>
            </a:r>
            <a:r>
              <a:rPr lang="es-ES_tradnl" sz="1400" dirty="0">
                <a:latin typeface="Arial" panose="020B0604020202020204" pitchFamily="34" charset="0"/>
                <a:cs typeface="Arial" panose="020B0604020202020204" pitchFamily="34" charset="0"/>
              </a:rPr>
              <a:t>Vivienda 	</a:t>
            </a:r>
            <a:r>
              <a:rPr lang="es-ES_tradnl" sz="1400" dirty="0" smtClean="0">
                <a:latin typeface="Arial" panose="020B0604020202020204" pitchFamily="34" charset="0"/>
                <a:cs typeface="Arial" panose="020B0604020202020204" pitchFamily="34" charset="0"/>
              </a:rPr>
              <a:t>		$ 27,797,731 </a:t>
            </a:r>
          </a:p>
          <a:p>
            <a:r>
              <a:rPr lang="es-ES_tradnl" sz="1400" dirty="0" smtClean="0">
                <a:latin typeface="Arial" panose="020B0604020202020204" pitchFamily="34" charset="0"/>
                <a:cs typeface="Arial" panose="020B0604020202020204" pitchFamily="34" charset="0"/>
              </a:rPr>
              <a:t>Cuota </a:t>
            </a:r>
            <a:r>
              <a:rPr lang="es-ES_tradnl" sz="1400" dirty="0">
                <a:latin typeface="Arial" panose="020B0604020202020204" pitchFamily="34" charset="0"/>
                <a:cs typeface="Arial" panose="020B0604020202020204" pitchFamily="34" charset="0"/>
              </a:rPr>
              <a:t>inicial 5%  mínimo                     	</a:t>
            </a:r>
            <a:r>
              <a:rPr lang="es-ES_tradnl" sz="1400" dirty="0" smtClean="0">
                <a:latin typeface="Arial" panose="020B0604020202020204" pitchFamily="34" charset="0"/>
                <a:cs typeface="Arial" panose="020B0604020202020204" pitchFamily="34" charset="0"/>
              </a:rPr>
              <a:t>$   2.156.000</a:t>
            </a:r>
          </a:p>
          <a:p>
            <a:r>
              <a:rPr lang="es-ES_tradnl" sz="1400" b="1" dirty="0" smtClean="0">
                <a:latin typeface="Arial" panose="020B0604020202020204" pitchFamily="34" charset="0"/>
                <a:cs typeface="Arial" panose="020B0604020202020204" pitchFamily="34" charset="0"/>
              </a:rPr>
              <a:t>Valor </a:t>
            </a:r>
            <a:r>
              <a:rPr lang="es-ES_tradnl" sz="1400" b="1" dirty="0">
                <a:latin typeface="Arial" panose="020B0604020202020204" pitchFamily="34" charset="0"/>
                <a:cs typeface="Arial" panose="020B0604020202020204" pitchFamily="34" charset="0"/>
              </a:rPr>
              <a:t>total del crédito                        	</a:t>
            </a:r>
            <a:r>
              <a:rPr lang="es-ES_tradnl" sz="1400" b="1" dirty="0" smtClean="0">
                <a:latin typeface="Arial" panose="020B0604020202020204" pitchFamily="34" charset="0"/>
                <a:cs typeface="Arial" panose="020B0604020202020204" pitchFamily="34" charset="0"/>
              </a:rPr>
              <a:t>$ 25,641,731 </a:t>
            </a:r>
            <a:endParaRPr lang="es-CO" sz="1400" dirty="0">
              <a:latin typeface="Arial" panose="020B0604020202020204" pitchFamily="34" charset="0"/>
              <a:cs typeface="Arial" panose="020B0604020202020204" pitchFamily="34" charset="0"/>
            </a:endParaRPr>
          </a:p>
        </p:txBody>
      </p:sp>
      <p:sp>
        <p:nvSpPr>
          <p:cNvPr id="6" name="5 Rectángulo"/>
          <p:cNvSpPr/>
          <p:nvPr/>
        </p:nvSpPr>
        <p:spPr>
          <a:xfrm>
            <a:off x="611560" y="2102045"/>
            <a:ext cx="8378110" cy="307777"/>
          </a:xfrm>
          <a:prstGeom prst="rect">
            <a:avLst/>
          </a:prstGeom>
        </p:spPr>
        <p:txBody>
          <a:bodyPr wrap="square">
            <a:spAutoFit/>
          </a:bodyPr>
          <a:lstStyle/>
          <a:p>
            <a:r>
              <a:rPr lang="es-ES_tradnl" sz="1400" dirty="0">
                <a:latin typeface="Arial" panose="020B0604020202020204" pitchFamily="34" charset="0"/>
                <a:cs typeface="Arial" panose="020B0604020202020204" pitchFamily="34" charset="0"/>
              </a:rPr>
              <a:t>Para hogares con ingresos hasta de </a:t>
            </a:r>
            <a:r>
              <a:rPr lang="es-ES_tradnl" sz="1400" dirty="0" smtClean="0">
                <a:latin typeface="Arial" panose="020B0604020202020204" pitchFamily="34" charset="0"/>
                <a:cs typeface="Arial" panose="020B0604020202020204" pitchFamily="34" charset="0"/>
              </a:rPr>
              <a:t>1.6 </a:t>
            </a:r>
            <a:r>
              <a:rPr lang="es-ES_tradnl" sz="1400" dirty="0">
                <a:latin typeface="Arial" panose="020B0604020202020204" pitchFamily="34" charset="0"/>
                <a:cs typeface="Arial" panose="020B0604020202020204" pitchFamily="34" charset="0"/>
              </a:rPr>
              <a:t>SMLV </a:t>
            </a:r>
            <a:r>
              <a:rPr lang="es-ES_tradnl" sz="1400" b="1" dirty="0">
                <a:latin typeface="Arial" panose="020B0604020202020204" pitchFamily="34" charset="0"/>
                <a:cs typeface="Arial" panose="020B0604020202020204" pitchFamily="34" charset="0"/>
              </a:rPr>
              <a:t>($</a:t>
            </a:r>
            <a:r>
              <a:rPr lang="es-ES_tradnl" sz="1400" b="1" dirty="0" smtClean="0">
                <a:latin typeface="Arial" panose="020B0604020202020204" pitchFamily="34" charset="0"/>
                <a:cs typeface="Arial" panose="020B0604020202020204" pitchFamily="34" charset="0"/>
              </a:rPr>
              <a:t>985.600)</a:t>
            </a:r>
            <a:r>
              <a:rPr lang="es-ES_tradnl" sz="1400" dirty="0" smtClean="0">
                <a:latin typeface="Arial" panose="020B0604020202020204" pitchFamily="34" charset="0"/>
                <a:cs typeface="Arial" panose="020B0604020202020204" pitchFamily="34" charset="0"/>
              </a:rPr>
              <a:t> </a:t>
            </a:r>
            <a:r>
              <a:rPr lang="es-ES_tradnl" sz="1400" dirty="0">
                <a:latin typeface="Arial" panose="020B0604020202020204" pitchFamily="34" charset="0"/>
                <a:cs typeface="Arial" panose="020B0604020202020204" pitchFamily="34" charset="0"/>
              </a:rPr>
              <a:t>el subsidio será de </a:t>
            </a:r>
            <a:r>
              <a:rPr lang="es-ES_tradnl" sz="1400" dirty="0" smtClean="0">
                <a:latin typeface="Arial" panose="020B0604020202020204" pitchFamily="34" charset="0"/>
                <a:cs typeface="Arial" panose="020B0604020202020204" pitchFamily="34" charset="0"/>
              </a:rPr>
              <a:t>30 </a:t>
            </a:r>
            <a:r>
              <a:rPr lang="es-ES_tradnl" sz="1400" dirty="0">
                <a:latin typeface="Arial" panose="020B0604020202020204" pitchFamily="34" charset="0"/>
                <a:cs typeface="Arial" panose="020B0604020202020204" pitchFamily="34" charset="0"/>
              </a:rPr>
              <a:t>SMLV. </a:t>
            </a:r>
            <a:endParaRPr lang="es-CO" sz="1400" dirty="0">
              <a:latin typeface="Arial" panose="020B0604020202020204" pitchFamily="34" charset="0"/>
              <a:cs typeface="Arial" panose="020B0604020202020204" pitchFamily="34" charset="0"/>
            </a:endParaRPr>
          </a:p>
        </p:txBody>
      </p:sp>
      <p:sp>
        <p:nvSpPr>
          <p:cNvPr id="7" name="6 Rectángulo"/>
          <p:cNvSpPr/>
          <p:nvPr/>
        </p:nvSpPr>
        <p:spPr>
          <a:xfrm>
            <a:off x="780042" y="4652014"/>
            <a:ext cx="8043858" cy="523220"/>
          </a:xfrm>
          <a:prstGeom prst="rect">
            <a:avLst/>
          </a:prstGeom>
        </p:spPr>
        <p:txBody>
          <a:bodyPr wrap="square">
            <a:spAutoFit/>
          </a:bodyPr>
          <a:lstStyle/>
          <a:p>
            <a:r>
              <a:rPr lang="es-ES_tradnl" sz="1400" dirty="0">
                <a:latin typeface="Arial" panose="020B0604020202020204" pitchFamily="34" charset="0"/>
                <a:cs typeface="Arial" panose="020B0604020202020204" pitchFamily="34" charset="0"/>
              </a:rPr>
              <a:t>Para los hogares cuyos ingresos son de más de </a:t>
            </a:r>
            <a:r>
              <a:rPr lang="es-ES_tradnl" sz="1400" dirty="0" smtClean="0">
                <a:latin typeface="Arial" panose="020B0604020202020204" pitchFamily="34" charset="0"/>
                <a:cs typeface="Arial" panose="020B0604020202020204" pitchFamily="34" charset="0"/>
              </a:rPr>
              <a:t>1.6 </a:t>
            </a:r>
            <a:r>
              <a:rPr lang="es-ES_tradnl" sz="1400" dirty="0">
                <a:latin typeface="Arial" panose="020B0604020202020204" pitchFamily="34" charset="0"/>
                <a:cs typeface="Arial" panose="020B0604020202020204" pitchFamily="34" charset="0"/>
              </a:rPr>
              <a:t>SMLV ($</a:t>
            </a:r>
            <a:r>
              <a:rPr lang="es-ES_tradnl" sz="1400" dirty="0" smtClean="0">
                <a:latin typeface="Arial" panose="020B0604020202020204" pitchFamily="34" charset="0"/>
                <a:cs typeface="Arial" panose="020B0604020202020204" pitchFamily="34" charset="0"/>
              </a:rPr>
              <a:t>985.600</a:t>
            </a:r>
            <a:r>
              <a:rPr lang="es-ES_tradnl" sz="1400" dirty="0">
                <a:latin typeface="Arial" panose="020B0604020202020204" pitchFamily="34" charset="0"/>
                <a:cs typeface="Arial" panose="020B0604020202020204" pitchFamily="34" charset="0"/>
              </a:rPr>
              <a:t>) y hasta 2 SMLV </a:t>
            </a:r>
            <a:r>
              <a:rPr lang="es-ES_tradnl" sz="1400" b="1" dirty="0">
                <a:latin typeface="Arial" panose="020B0604020202020204" pitchFamily="34" charset="0"/>
                <a:cs typeface="Arial" panose="020B0604020202020204" pitchFamily="34" charset="0"/>
              </a:rPr>
              <a:t>(1.232.000)</a:t>
            </a:r>
            <a:r>
              <a:rPr lang="es-ES_tradnl" sz="1400" dirty="0">
                <a:latin typeface="Arial" panose="020B0604020202020204" pitchFamily="34" charset="0"/>
                <a:cs typeface="Arial" panose="020B0604020202020204" pitchFamily="34" charset="0"/>
              </a:rPr>
              <a:t>,</a:t>
            </a:r>
            <a:r>
              <a:rPr lang="es-ES_tradnl" sz="1400" b="1" dirty="0">
                <a:latin typeface="Arial" panose="020B0604020202020204" pitchFamily="34" charset="0"/>
                <a:cs typeface="Arial" panose="020B0604020202020204" pitchFamily="34" charset="0"/>
              </a:rPr>
              <a:t> </a:t>
            </a:r>
            <a:r>
              <a:rPr lang="es-ES_tradnl" sz="1400" dirty="0">
                <a:latin typeface="Arial" panose="020B0604020202020204" pitchFamily="34" charset="0"/>
                <a:cs typeface="Arial" panose="020B0604020202020204" pitchFamily="34" charset="0"/>
              </a:rPr>
              <a:t>el subsidio será de </a:t>
            </a:r>
            <a:r>
              <a:rPr lang="es-ES_tradnl" sz="1400" dirty="0" smtClean="0">
                <a:latin typeface="Arial" panose="020B0604020202020204" pitchFamily="34" charset="0"/>
                <a:cs typeface="Arial" panose="020B0604020202020204" pitchFamily="34" charset="0"/>
              </a:rPr>
              <a:t>25 </a:t>
            </a:r>
            <a:r>
              <a:rPr lang="es-ES_tradnl" sz="1400" dirty="0">
                <a:latin typeface="Arial" panose="020B0604020202020204" pitchFamily="34" charset="0"/>
                <a:cs typeface="Arial" panose="020B0604020202020204" pitchFamily="34" charset="0"/>
              </a:rPr>
              <a:t>SMLV.</a:t>
            </a:r>
            <a:endParaRPr lang="es-CO" sz="1400" dirty="0">
              <a:latin typeface="Arial" panose="020B0604020202020204" pitchFamily="34" charset="0"/>
              <a:cs typeface="Arial" panose="020B0604020202020204" pitchFamily="34" charset="0"/>
            </a:endParaRPr>
          </a:p>
        </p:txBody>
      </p:sp>
      <p:sp>
        <p:nvSpPr>
          <p:cNvPr id="9" name="1 Título"/>
          <p:cNvSpPr txBox="1">
            <a:spLocks/>
          </p:cNvSpPr>
          <p:nvPr/>
        </p:nvSpPr>
        <p:spPr>
          <a:xfrm>
            <a:off x="323528" y="1196752"/>
            <a:ext cx="8500372" cy="581568"/>
          </a:xfrm>
          <a:prstGeom prst="rect">
            <a:avLst/>
          </a:prstGeom>
        </p:spPr>
        <p:txBody>
          <a:bodyPr/>
          <a:lstStyle>
            <a:lvl1pPr algn="ctr" defTabSz="914400" rtl="0" eaLnBrk="1" latinLnBrk="0" hangingPunct="1">
              <a:spcBef>
                <a:spcPct val="0"/>
              </a:spcBef>
              <a:buNone/>
              <a:defRPr sz="3200" kern="1200">
                <a:solidFill>
                  <a:schemeClr val="tx1"/>
                </a:solidFill>
                <a:latin typeface="Arial" pitchFamily="34" charset="0"/>
                <a:ea typeface="+mj-ea"/>
                <a:cs typeface="Arial" pitchFamily="34" charset="0"/>
              </a:defRPr>
            </a:lvl1pPr>
          </a:lstStyle>
          <a:p>
            <a:r>
              <a:rPr lang="es-CO" sz="3600" b="1" dirty="0" smtClean="0">
                <a:solidFill>
                  <a:srgbClr val="FF0000"/>
                </a:solidFill>
                <a:effectLst>
                  <a:outerShdw blurRad="38100" dist="38100" dir="2700000" algn="tl">
                    <a:srgbClr val="000000">
                      <a:alpha val="43137"/>
                    </a:srgbClr>
                  </a:outerShdw>
                </a:effectLst>
              </a:rPr>
              <a:t>PROYECTOS VIPA </a:t>
            </a:r>
            <a:endParaRPr lang="es-CO" sz="3600" b="1" dirty="0">
              <a:solidFill>
                <a:srgbClr val="FF0000"/>
              </a:solidFill>
              <a:effectLst>
                <a:outerShdw blurRad="38100" dist="38100" dir="2700000" algn="tl">
                  <a:srgbClr val="000000">
                    <a:alpha val="43137"/>
                  </a:srgbClr>
                </a:outerShdw>
              </a:effectLst>
            </a:endParaRPr>
          </a:p>
        </p:txBody>
      </p:sp>
      <p:sp>
        <p:nvSpPr>
          <p:cNvPr id="10" name="9 CuadroTexto"/>
          <p:cNvSpPr txBox="1"/>
          <p:nvPr/>
        </p:nvSpPr>
        <p:spPr>
          <a:xfrm>
            <a:off x="827584" y="539969"/>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11" name="Picture 2" descr="C:\Users\User\Downloads\Hemos Cumplido y Má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548" t="1635" r="-571" b="56915"/>
          <a:stretch/>
        </p:blipFill>
        <p:spPr bwMode="auto">
          <a:xfrm>
            <a:off x="4627549" y="168218"/>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780042" y="44624"/>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2470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Users\Control Interno\Desktop\Imagen1.png"/>
          <p:cNvPicPr/>
          <p:nvPr/>
        </p:nvPicPr>
        <p:blipFill>
          <a:blip r:embed="rId2">
            <a:extLst>
              <a:ext uri="{28A0092B-C50C-407E-A947-70E740481C1C}">
                <a14:useLocalDpi xmlns:a14="http://schemas.microsoft.com/office/drawing/2010/main" val="0"/>
              </a:ext>
            </a:extLst>
          </a:blip>
          <a:srcRect/>
          <a:stretch>
            <a:fillRect/>
          </a:stretch>
        </p:blipFill>
        <p:spPr bwMode="auto">
          <a:xfrm>
            <a:off x="5238750" y="2973993"/>
            <a:ext cx="3905250" cy="2458329"/>
          </a:xfrm>
          <a:prstGeom prst="rect">
            <a:avLst/>
          </a:prstGeom>
          <a:noFill/>
          <a:ln>
            <a:noFill/>
          </a:ln>
        </p:spPr>
      </p:pic>
      <p:sp>
        <p:nvSpPr>
          <p:cNvPr id="6" name="Rectángulo 5"/>
          <p:cNvSpPr/>
          <p:nvPr/>
        </p:nvSpPr>
        <p:spPr>
          <a:xfrm>
            <a:off x="493434" y="3079772"/>
            <a:ext cx="4572000" cy="724301"/>
          </a:xfrm>
          <a:prstGeom prst="rect">
            <a:avLst/>
          </a:prstGeom>
        </p:spPr>
        <p:txBody>
          <a:bodyPr>
            <a:spAutoFit/>
          </a:bodyPr>
          <a:lstStyle/>
          <a:p>
            <a:pPr algn="just">
              <a:lnSpc>
                <a:spcPct val="115000"/>
              </a:lnSpc>
              <a:spcAft>
                <a:spcPts val="750"/>
              </a:spcAft>
            </a:pPr>
            <a:r>
              <a:rPr lang="es-CO" sz="1600" dirty="0">
                <a:latin typeface="+mj-lt"/>
                <a:ea typeface="Calibri" panose="020F0502020204030204" pitchFamily="34" charset="0"/>
                <a:cs typeface="Times New Roman" panose="02020603050405020304" pitchFamily="18" charset="0"/>
              </a:rPr>
              <a:t>INVERSION TOTAL:                           $15.335  MILLONES</a:t>
            </a:r>
          </a:p>
          <a:p>
            <a:r>
              <a:rPr lang="es-CO" sz="1600" dirty="0">
                <a:latin typeface="+mj-lt"/>
                <a:ea typeface="Calibri" panose="020F0502020204030204" pitchFamily="34" charset="0"/>
              </a:rPr>
              <a:t>SUBSIDIO HASTA POR                     $  7.900  MILLONES</a:t>
            </a:r>
            <a:endParaRPr lang="es-CO" sz="1600" dirty="0">
              <a:latin typeface="+mj-lt"/>
            </a:endParaRPr>
          </a:p>
        </p:txBody>
      </p:sp>
      <p:sp>
        <p:nvSpPr>
          <p:cNvPr id="7" name="Rectángulo 6"/>
          <p:cNvSpPr/>
          <p:nvPr/>
        </p:nvSpPr>
        <p:spPr>
          <a:xfrm>
            <a:off x="391028" y="3933056"/>
            <a:ext cx="4897540" cy="2447850"/>
          </a:xfrm>
          <a:prstGeom prst="rect">
            <a:avLst/>
          </a:prstGeom>
        </p:spPr>
        <p:txBody>
          <a:bodyPr wrap="square">
            <a:spAutoFit/>
          </a:bodyPr>
          <a:lstStyle/>
          <a:p>
            <a:pPr algn="just">
              <a:lnSpc>
                <a:spcPct val="115000"/>
              </a:lnSpc>
              <a:spcAft>
                <a:spcPts val="750"/>
              </a:spcAft>
            </a:pPr>
            <a:r>
              <a:rPr lang="es-CO" sz="1600" b="1" dirty="0">
                <a:latin typeface="+mj-lt"/>
                <a:ea typeface="Calibri" panose="020F0502020204030204" pitchFamily="34" charset="0"/>
                <a:cs typeface="Times New Roman" panose="02020603050405020304" pitchFamily="18" charset="0"/>
              </a:rPr>
              <a:t>En el proceso de comercialización se postularon 360 familias, las cuales en la actualidad por instrucciones del Ministerio de Vivienda están en la etapa de aportar el cierre financiero, el cual consiste en que las familias que se postularon aporten el crédito hipotecario aprobado por alguna entidad financiera.</a:t>
            </a:r>
            <a:endParaRPr lang="es-CO" sz="1600" dirty="0">
              <a:latin typeface="+mj-lt"/>
              <a:ea typeface="Calibri" panose="020F0502020204030204" pitchFamily="34" charset="0"/>
              <a:cs typeface="Times New Roman" panose="02020603050405020304" pitchFamily="18" charset="0"/>
            </a:endParaRPr>
          </a:p>
          <a:p>
            <a:pPr algn="just"/>
            <a:r>
              <a:rPr lang="es-CO" sz="1600" b="1" dirty="0">
                <a:latin typeface="+mj-lt"/>
                <a:ea typeface="Calibri" panose="020F0502020204030204" pitchFamily="34" charset="0"/>
              </a:rPr>
              <a:t>Cuando se cuente con el 50 % de los beneficiarios con crédito aprobado podemos iniciar las obras.</a:t>
            </a:r>
            <a:endParaRPr lang="es-CO" sz="1600" dirty="0">
              <a:latin typeface="+mj-lt"/>
            </a:endParaRPr>
          </a:p>
        </p:txBody>
      </p:sp>
      <p:sp>
        <p:nvSpPr>
          <p:cNvPr id="8" name="8 CuadroTexto"/>
          <p:cNvSpPr txBox="1"/>
          <p:nvPr/>
        </p:nvSpPr>
        <p:spPr>
          <a:xfrm>
            <a:off x="827584" y="539969"/>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9" name="Picture 2" descr="C:\Users\User\Downloads\Hemos Cumplido y Má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548" t="1635" r="-571" b="56915"/>
          <a:stretch/>
        </p:blipFill>
        <p:spPr bwMode="auto">
          <a:xfrm>
            <a:off x="4627549" y="168218"/>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10" name="10 Rectángulo"/>
          <p:cNvSpPr/>
          <p:nvPr/>
        </p:nvSpPr>
        <p:spPr>
          <a:xfrm>
            <a:off x="780042" y="44624"/>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sp>
        <p:nvSpPr>
          <p:cNvPr id="11" name="4 Rectángulo"/>
          <p:cNvSpPr/>
          <p:nvPr/>
        </p:nvSpPr>
        <p:spPr>
          <a:xfrm>
            <a:off x="181818" y="1803088"/>
            <a:ext cx="8719174" cy="1015663"/>
          </a:xfrm>
          <a:prstGeom prst="rect">
            <a:avLst/>
          </a:prstGeom>
        </p:spPr>
        <p:txBody>
          <a:bodyPr wrap="square">
            <a:spAutoFit/>
          </a:bodyPr>
          <a:lstStyle/>
          <a:p>
            <a:pPr algn="ctr"/>
            <a:r>
              <a:rPr lang="es-ES_tradnl" sz="2000" b="1" dirty="0" smtClean="0">
                <a:latin typeface="+mj-lt"/>
                <a:cs typeface="Arial" panose="020B0604020202020204" pitchFamily="34" charset="0"/>
              </a:rPr>
              <a:t>Proyecto </a:t>
            </a:r>
            <a:r>
              <a:rPr lang="es-ES_tradnl" sz="2000" b="1" dirty="0" smtClean="0">
                <a:solidFill>
                  <a:srgbClr val="FF0000"/>
                </a:solidFill>
                <a:effectLst>
                  <a:outerShdw blurRad="38100" dist="38100" dir="2700000" algn="tl">
                    <a:srgbClr val="000000">
                      <a:alpha val="43137"/>
                    </a:srgbClr>
                  </a:outerShdw>
                </a:effectLst>
                <a:latin typeface="+mj-lt"/>
                <a:cs typeface="Arial" panose="020B0604020202020204" pitchFamily="34" charset="0"/>
              </a:rPr>
              <a:t>PARQUE </a:t>
            </a:r>
            <a:r>
              <a:rPr lang="es-ES_tradnl" sz="2000" b="1" dirty="0">
                <a:solidFill>
                  <a:srgbClr val="FF0000"/>
                </a:solidFill>
                <a:effectLst>
                  <a:outerShdw blurRad="38100" dist="38100" dir="2700000" algn="tl">
                    <a:srgbClr val="000000">
                      <a:alpha val="43137"/>
                    </a:srgbClr>
                  </a:outerShdw>
                </a:effectLst>
                <a:latin typeface="+mj-lt"/>
                <a:cs typeface="Arial" panose="020B0604020202020204" pitchFamily="34" charset="0"/>
              </a:rPr>
              <a:t>RESIDENCIAL </a:t>
            </a:r>
            <a:r>
              <a:rPr lang="es-ES_tradnl" sz="2000" b="1" dirty="0" smtClean="0">
                <a:solidFill>
                  <a:srgbClr val="FF0000"/>
                </a:solidFill>
                <a:effectLst>
                  <a:outerShdw blurRad="38100" dist="38100" dir="2700000" algn="tl">
                    <a:srgbClr val="000000">
                      <a:alpha val="43137"/>
                    </a:srgbClr>
                  </a:outerShdw>
                </a:effectLst>
                <a:latin typeface="+mj-lt"/>
                <a:cs typeface="Arial" panose="020B0604020202020204" pitchFamily="34" charset="0"/>
              </a:rPr>
              <a:t>SAN </a:t>
            </a:r>
            <a:r>
              <a:rPr lang="es-ES_tradnl" sz="2000" b="1" dirty="0">
                <a:solidFill>
                  <a:srgbClr val="FF0000"/>
                </a:solidFill>
                <a:effectLst>
                  <a:outerShdw blurRad="38100" dist="38100" dir="2700000" algn="tl">
                    <a:srgbClr val="000000">
                      <a:alpha val="43137"/>
                    </a:srgbClr>
                  </a:outerShdw>
                </a:effectLst>
                <a:latin typeface="+mj-lt"/>
                <a:cs typeface="Arial" panose="020B0604020202020204" pitchFamily="34" charset="0"/>
              </a:rPr>
              <a:t>JOSE</a:t>
            </a:r>
            <a:r>
              <a:rPr lang="es-CO" sz="2000" b="1" dirty="0">
                <a:latin typeface="+mj-lt"/>
                <a:cs typeface="Arial" panose="020B0604020202020204" pitchFamily="34" charset="0"/>
              </a:rPr>
              <a:t>, para la construcción de </a:t>
            </a:r>
            <a:r>
              <a:rPr lang="es-CO" sz="2000" b="1" i="1" dirty="0">
                <a:solidFill>
                  <a:srgbClr val="FF0000"/>
                </a:solidFill>
                <a:effectLst>
                  <a:outerShdw blurRad="38100" dist="38100" dir="2700000" algn="tl">
                    <a:srgbClr val="000000">
                      <a:alpha val="43137"/>
                    </a:srgbClr>
                  </a:outerShdw>
                </a:effectLst>
                <a:latin typeface="+mj-lt"/>
                <a:cs typeface="Arial" panose="020B0604020202020204" pitchFamily="34" charset="0"/>
              </a:rPr>
              <a:t>340 Apartamentos </a:t>
            </a:r>
            <a:r>
              <a:rPr lang="es-CO" sz="2000" b="1" i="1" dirty="0" smtClean="0">
                <a:latin typeface="+mj-lt"/>
                <a:cs typeface="Arial" panose="020B0604020202020204" pitchFamily="34" charset="0"/>
              </a:rPr>
              <a:t>cada uno con </a:t>
            </a:r>
            <a:r>
              <a:rPr lang="es-CO" sz="2000" b="1" i="1" dirty="0">
                <a:latin typeface="+mj-lt"/>
                <a:cs typeface="Arial" panose="020B0604020202020204" pitchFamily="34" charset="0"/>
              </a:rPr>
              <a:t>3 habitaciones </a:t>
            </a:r>
            <a:r>
              <a:rPr lang="es-CO" sz="2000" b="1" i="1" dirty="0" smtClean="0">
                <a:latin typeface="+mj-lt"/>
                <a:cs typeface="Arial" panose="020B0604020202020204" pitchFamily="34" charset="0"/>
              </a:rPr>
              <a:t> en </a:t>
            </a:r>
            <a:endParaRPr lang="es-CO" sz="2000" b="1" dirty="0">
              <a:latin typeface="+mj-lt"/>
              <a:cs typeface="Arial" panose="020B0604020202020204" pitchFamily="34" charset="0"/>
            </a:endParaRPr>
          </a:p>
          <a:p>
            <a:pPr algn="ctr"/>
            <a:r>
              <a:rPr lang="es-CO" sz="2000" b="1" i="1" dirty="0" smtClean="0">
                <a:latin typeface="+mj-lt"/>
                <a:cs typeface="Arial" panose="020B0604020202020204" pitchFamily="34" charset="0"/>
              </a:rPr>
              <a:t> </a:t>
            </a:r>
            <a:r>
              <a:rPr lang="es-CO" sz="2000" b="1" i="1" dirty="0">
                <a:latin typeface="+mj-lt"/>
                <a:cs typeface="Arial" panose="020B0604020202020204" pitchFamily="34" charset="0"/>
              </a:rPr>
              <a:t>17 torres, 5 </a:t>
            </a:r>
            <a:r>
              <a:rPr lang="es-CO" sz="2000" b="1" i="1" dirty="0" smtClean="0">
                <a:latin typeface="+mj-lt"/>
                <a:cs typeface="Arial" panose="020B0604020202020204" pitchFamily="34" charset="0"/>
              </a:rPr>
              <a:t>pisos con un área de 42m²</a:t>
            </a:r>
            <a:r>
              <a:rPr lang="es-CO" sz="2000" b="1" i="1" dirty="0">
                <a:latin typeface="+mj-lt"/>
                <a:cs typeface="Arial" panose="020B0604020202020204" pitchFamily="34" charset="0"/>
              </a:rPr>
              <a:t>.</a:t>
            </a:r>
            <a:endParaRPr lang="es-CO" sz="2000" b="1" dirty="0">
              <a:latin typeface="+mj-lt"/>
              <a:cs typeface="Arial" panose="020B0604020202020204" pitchFamily="34" charset="0"/>
            </a:endParaRPr>
          </a:p>
        </p:txBody>
      </p:sp>
      <p:sp>
        <p:nvSpPr>
          <p:cNvPr id="12" name="1 Título"/>
          <p:cNvSpPr txBox="1">
            <a:spLocks/>
          </p:cNvSpPr>
          <p:nvPr/>
        </p:nvSpPr>
        <p:spPr>
          <a:xfrm>
            <a:off x="443243" y="1113736"/>
            <a:ext cx="8457749" cy="1163136"/>
          </a:xfrm>
          <a:prstGeom prst="rect">
            <a:avLst/>
          </a:prstGeom>
        </p:spPr>
        <p:txBody>
          <a:bodyPr/>
          <a:lstStyle>
            <a:lvl1pPr algn="ctr" defTabSz="914400" rtl="0" eaLnBrk="1" latinLnBrk="0" hangingPunct="1">
              <a:spcBef>
                <a:spcPct val="0"/>
              </a:spcBef>
              <a:buNone/>
              <a:defRPr sz="3200" kern="1200">
                <a:solidFill>
                  <a:schemeClr val="tx1"/>
                </a:solidFill>
                <a:latin typeface="Arial" pitchFamily="34" charset="0"/>
                <a:ea typeface="+mj-ea"/>
                <a:cs typeface="Arial" pitchFamily="34" charset="0"/>
              </a:defRPr>
            </a:lvl1pPr>
          </a:lstStyle>
          <a:p>
            <a:r>
              <a:rPr lang="es-CO" b="1" dirty="0" smtClean="0">
                <a:solidFill>
                  <a:srgbClr val="FF0000"/>
                </a:solidFill>
                <a:effectLst>
                  <a:outerShdw blurRad="38100" dist="38100" dir="2700000" algn="tl">
                    <a:srgbClr val="000000">
                      <a:alpha val="43137"/>
                    </a:srgbClr>
                  </a:outerShdw>
                </a:effectLst>
              </a:rPr>
              <a:t>PROYECTOS VIPA </a:t>
            </a:r>
            <a:endParaRPr lang="es-CO"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0735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43240" y="1763524"/>
            <a:ext cx="2073003" cy="369332"/>
          </a:xfrm>
          <a:prstGeom prst="rect">
            <a:avLst/>
          </a:prstGeom>
        </p:spPr>
        <p:txBody>
          <a:bodyPr wrap="none">
            <a:spAutoFit/>
          </a:bodyPr>
          <a:lstStyle/>
          <a:p>
            <a:r>
              <a:rPr lang="es-ES_tradnl" b="1" dirty="0"/>
              <a:t>PRIMERA OPCION</a:t>
            </a:r>
            <a:r>
              <a:rPr lang="es-ES_tradnl" dirty="0"/>
              <a:t>:  </a:t>
            </a:r>
            <a:endParaRPr lang="es-CO" dirty="0"/>
          </a:p>
        </p:txBody>
      </p:sp>
      <p:sp>
        <p:nvSpPr>
          <p:cNvPr id="3" name="2 Rectángulo"/>
          <p:cNvSpPr/>
          <p:nvPr/>
        </p:nvSpPr>
        <p:spPr>
          <a:xfrm>
            <a:off x="1923130" y="2445405"/>
            <a:ext cx="4995946" cy="1384995"/>
          </a:xfrm>
          <a:prstGeom prst="rect">
            <a:avLst/>
          </a:prstGeom>
        </p:spPr>
        <p:txBody>
          <a:bodyPr wrap="square">
            <a:spAutoFit/>
          </a:bodyPr>
          <a:lstStyle/>
          <a:p>
            <a:r>
              <a:rPr lang="es-ES_tradnl" sz="1400" dirty="0" smtClean="0">
                <a:latin typeface="Arial" panose="020B0604020202020204" pitchFamily="34" charset="0"/>
                <a:cs typeface="Arial" panose="020B0604020202020204" pitchFamily="34" charset="0"/>
              </a:rPr>
              <a:t>Valor de la Vivienda			 $ 45,104,500</a:t>
            </a:r>
          </a:p>
          <a:p>
            <a:r>
              <a:rPr lang="es-ES_tradnl" sz="1400" dirty="0" smtClean="0">
                <a:latin typeface="Arial" panose="020B0604020202020204" pitchFamily="34" charset="0"/>
                <a:cs typeface="Arial" panose="020B0604020202020204" pitchFamily="34" charset="0"/>
              </a:rPr>
              <a:t>Valor </a:t>
            </a:r>
            <a:r>
              <a:rPr lang="es-ES_tradnl" sz="1400" dirty="0">
                <a:latin typeface="Arial" panose="020B0604020202020204" pitchFamily="34" charset="0"/>
                <a:cs typeface="Arial" panose="020B0604020202020204" pitchFamily="34" charset="0"/>
              </a:rPr>
              <a:t>del  Subsidio  Nacional                     	</a:t>
            </a:r>
            <a:r>
              <a:rPr lang="es-ES_tradnl" sz="1400" dirty="0" smtClean="0">
                <a:latin typeface="Arial" panose="020B0604020202020204" pitchFamily="34" charset="0"/>
                <a:cs typeface="Arial" panose="020B0604020202020204" pitchFamily="34" charset="0"/>
              </a:rPr>
              <a:t> $ </a:t>
            </a:r>
            <a:r>
              <a:rPr lang="es-CO" sz="1400" dirty="0" smtClean="0">
                <a:latin typeface="Arial" panose="020B0604020202020204" pitchFamily="34" charset="0"/>
                <a:cs typeface="Arial" panose="020B0604020202020204" pitchFamily="34" charset="0"/>
              </a:rPr>
              <a:t>19,330,500</a:t>
            </a:r>
            <a:endParaRPr lang="es-CO" sz="1400" dirty="0">
              <a:latin typeface="Arial" panose="020B0604020202020204" pitchFamily="34" charset="0"/>
              <a:cs typeface="Arial" panose="020B0604020202020204" pitchFamily="34" charset="0"/>
            </a:endParaRPr>
          </a:p>
          <a:p>
            <a:r>
              <a:rPr lang="es-ES_tradnl" sz="1400" dirty="0">
                <a:latin typeface="Arial" panose="020B0604020202020204" pitchFamily="34" charset="0"/>
                <a:cs typeface="Arial" panose="020B0604020202020204" pitchFamily="34" charset="0"/>
              </a:rPr>
              <a:t>Valor del Subsidio FOMVIVIENDA (LOTE)   	 </a:t>
            </a:r>
            <a:r>
              <a:rPr lang="es-ES_tradnl" sz="1400" u="sng" dirty="0">
                <a:latin typeface="Arial" panose="020B0604020202020204" pitchFamily="34" charset="0"/>
                <a:cs typeface="Arial" panose="020B0604020202020204" pitchFamily="34" charset="0"/>
              </a:rPr>
              <a:t>$   4.247.462   </a:t>
            </a:r>
            <a:endParaRPr lang="es-CO" sz="1400" dirty="0">
              <a:latin typeface="Arial" panose="020B0604020202020204" pitchFamily="34" charset="0"/>
              <a:cs typeface="Arial" panose="020B0604020202020204" pitchFamily="34" charset="0"/>
            </a:endParaRPr>
          </a:p>
          <a:p>
            <a:r>
              <a:rPr lang="es-ES_tradnl" sz="1400" dirty="0">
                <a:latin typeface="Arial" panose="020B0604020202020204" pitchFamily="34" charset="0"/>
                <a:cs typeface="Arial" panose="020B0604020202020204" pitchFamily="34" charset="0"/>
              </a:rPr>
              <a:t>Valor Vivienda                                          	 $ </a:t>
            </a:r>
            <a:r>
              <a:rPr lang="es-CO" sz="1400" dirty="0" smtClean="0">
                <a:latin typeface="Arial" panose="020B0604020202020204" pitchFamily="34" charset="0"/>
                <a:cs typeface="Arial" panose="020B0604020202020204" pitchFamily="34" charset="0"/>
              </a:rPr>
              <a:t>21,526,538</a:t>
            </a:r>
            <a:endParaRPr lang="es-CO" sz="1400" dirty="0">
              <a:latin typeface="Arial" panose="020B0604020202020204" pitchFamily="34" charset="0"/>
              <a:cs typeface="Arial" panose="020B0604020202020204" pitchFamily="34" charset="0"/>
            </a:endParaRPr>
          </a:p>
          <a:p>
            <a:r>
              <a:rPr lang="es-ES_tradnl" sz="1400" dirty="0" smtClean="0">
                <a:latin typeface="Arial" panose="020B0604020202020204" pitchFamily="34" charset="0"/>
                <a:cs typeface="Arial" panose="020B0604020202020204" pitchFamily="34" charset="0"/>
              </a:rPr>
              <a:t>Cuota </a:t>
            </a:r>
            <a:r>
              <a:rPr lang="es-ES_tradnl" sz="1400" dirty="0">
                <a:latin typeface="Arial" panose="020B0604020202020204" pitchFamily="34" charset="0"/>
                <a:cs typeface="Arial" panose="020B0604020202020204" pitchFamily="34" charset="0"/>
              </a:rPr>
              <a:t>inicial 5%  mínimo                        	 </a:t>
            </a:r>
            <a:r>
              <a:rPr lang="es-ES_tradnl" sz="1400" dirty="0" smtClean="0">
                <a:latin typeface="Arial" panose="020B0604020202020204" pitchFamily="34" charset="0"/>
                <a:cs typeface="Arial" panose="020B0604020202020204" pitchFamily="34" charset="0"/>
              </a:rPr>
              <a:t>$   </a:t>
            </a:r>
            <a:r>
              <a:rPr lang="es-CO" sz="1400" dirty="0" smtClean="0">
                <a:latin typeface="Arial" panose="020B0604020202020204" pitchFamily="34" charset="0"/>
                <a:cs typeface="Arial" panose="020B0604020202020204" pitchFamily="34" charset="0"/>
              </a:rPr>
              <a:t>2.156.000</a:t>
            </a:r>
            <a:endParaRPr lang="es-CO" sz="1400" dirty="0">
              <a:latin typeface="Arial" panose="020B0604020202020204" pitchFamily="34" charset="0"/>
              <a:cs typeface="Arial" panose="020B0604020202020204" pitchFamily="34" charset="0"/>
            </a:endParaRPr>
          </a:p>
          <a:p>
            <a:r>
              <a:rPr lang="es-ES_tradnl" sz="1400" b="1" dirty="0">
                <a:latin typeface="Arial" panose="020B0604020202020204" pitchFamily="34" charset="0"/>
                <a:cs typeface="Arial" panose="020B0604020202020204" pitchFamily="34" charset="0"/>
              </a:rPr>
              <a:t>Valor total del crédito                           	 $ </a:t>
            </a:r>
            <a:r>
              <a:rPr lang="es-ES_tradnl" sz="1400" b="1" dirty="0" smtClean="0">
                <a:latin typeface="Arial" panose="020B0604020202020204" pitchFamily="34" charset="0"/>
                <a:cs typeface="Arial" panose="020B0604020202020204" pitchFamily="34" charset="0"/>
              </a:rPr>
              <a:t>19,370,538</a:t>
            </a:r>
            <a:endParaRPr lang="es-CO" sz="1400" dirty="0">
              <a:latin typeface="Arial" panose="020B0604020202020204" pitchFamily="34" charset="0"/>
              <a:cs typeface="Arial" panose="020B0604020202020204" pitchFamily="34" charset="0"/>
            </a:endParaRPr>
          </a:p>
        </p:txBody>
      </p:sp>
      <p:sp>
        <p:nvSpPr>
          <p:cNvPr id="4" name="3 Rectángulo"/>
          <p:cNvSpPr/>
          <p:nvPr/>
        </p:nvSpPr>
        <p:spPr>
          <a:xfrm>
            <a:off x="3676656" y="3995772"/>
            <a:ext cx="2123530" cy="369332"/>
          </a:xfrm>
          <a:prstGeom prst="rect">
            <a:avLst/>
          </a:prstGeom>
        </p:spPr>
        <p:txBody>
          <a:bodyPr wrap="none">
            <a:spAutoFit/>
          </a:bodyPr>
          <a:lstStyle/>
          <a:p>
            <a:r>
              <a:rPr lang="es-ES_tradnl" b="1" dirty="0" smtClean="0"/>
              <a:t>SEGUNDA </a:t>
            </a:r>
            <a:r>
              <a:rPr lang="es-ES_tradnl" b="1" dirty="0"/>
              <a:t>OPCION</a:t>
            </a:r>
            <a:r>
              <a:rPr lang="es-ES_tradnl" dirty="0"/>
              <a:t>:  </a:t>
            </a:r>
            <a:endParaRPr lang="es-CO" dirty="0"/>
          </a:p>
        </p:txBody>
      </p:sp>
      <p:sp>
        <p:nvSpPr>
          <p:cNvPr id="5" name="4 Rectángulo"/>
          <p:cNvSpPr/>
          <p:nvPr/>
        </p:nvSpPr>
        <p:spPr>
          <a:xfrm>
            <a:off x="2122236" y="5066071"/>
            <a:ext cx="4923938" cy="1384995"/>
          </a:xfrm>
          <a:prstGeom prst="rect">
            <a:avLst/>
          </a:prstGeom>
          <a:solidFill>
            <a:schemeClr val="bg1"/>
          </a:solidFill>
        </p:spPr>
        <p:txBody>
          <a:bodyPr wrap="square">
            <a:spAutoFit/>
          </a:bodyPr>
          <a:lstStyle/>
          <a:p>
            <a:r>
              <a:rPr lang="es-ES_tradnl" sz="1400" dirty="0" smtClean="0">
                <a:latin typeface="Arial" panose="020B0604020202020204" pitchFamily="34" charset="0"/>
                <a:cs typeface="Arial" panose="020B0604020202020204" pitchFamily="34" charset="0"/>
              </a:rPr>
              <a:t>Valor </a:t>
            </a:r>
            <a:r>
              <a:rPr lang="es-ES_tradnl" sz="1400" dirty="0">
                <a:latin typeface="Arial" panose="020B0604020202020204" pitchFamily="34" charset="0"/>
                <a:cs typeface="Arial" panose="020B0604020202020204" pitchFamily="34" charset="0"/>
              </a:rPr>
              <a:t>de la Vivienda        </a:t>
            </a:r>
            <a:r>
              <a:rPr lang="es-ES_tradnl" sz="1400" dirty="0" smtClean="0">
                <a:latin typeface="Arial" panose="020B0604020202020204" pitchFamily="34" charset="0"/>
                <a:cs typeface="Arial" panose="020B0604020202020204" pitchFamily="34" charset="0"/>
              </a:rPr>
              <a:t>                 	$ </a:t>
            </a:r>
            <a:r>
              <a:rPr lang="es-CO" sz="1400" dirty="0" smtClean="0">
                <a:latin typeface="Arial" panose="020B0604020202020204" pitchFamily="34" charset="0"/>
                <a:cs typeface="Arial" panose="020B0604020202020204" pitchFamily="34" charset="0"/>
              </a:rPr>
              <a:t>45,104,500</a:t>
            </a:r>
            <a:endParaRPr lang="es-CO" sz="1400" dirty="0">
              <a:latin typeface="Arial" panose="020B0604020202020204" pitchFamily="34" charset="0"/>
              <a:cs typeface="Arial" panose="020B0604020202020204" pitchFamily="34" charset="0"/>
            </a:endParaRPr>
          </a:p>
          <a:p>
            <a:r>
              <a:rPr lang="es-ES_tradnl" sz="1400" dirty="0">
                <a:latin typeface="Arial" panose="020B0604020202020204" pitchFamily="34" charset="0"/>
                <a:cs typeface="Arial" panose="020B0604020202020204" pitchFamily="34" charset="0"/>
              </a:rPr>
              <a:t>Valor del  Subsidio  Nacional     	</a:t>
            </a:r>
            <a:r>
              <a:rPr lang="es-ES_tradnl" sz="1400" dirty="0" smtClean="0">
                <a:latin typeface="Arial" panose="020B0604020202020204" pitchFamily="34" charset="0"/>
                <a:cs typeface="Arial" panose="020B0604020202020204" pitchFamily="34" charset="0"/>
              </a:rPr>
              <a:t>	$ 15.400.000  </a:t>
            </a:r>
          </a:p>
          <a:p>
            <a:r>
              <a:rPr lang="es-ES_tradnl" sz="1400" dirty="0" smtClean="0">
                <a:latin typeface="Arial" panose="020B0604020202020204" pitchFamily="34" charset="0"/>
                <a:cs typeface="Arial" panose="020B0604020202020204" pitchFamily="34" charset="0"/>
              </a:rPr>
              <a:t>Valor </a:t>
            </a:r>
            <a:r>
              <a:rPr lang="es-ES_tradnl" sz="1400" dirty="0">
                <a:latin typeface="Arial" panose="020B0604020202020204" pitchFamily="34" charset="0"/>
                <a:cs typeface="Arial" panose="020B0604020202020204" pitchFamily="34" charset="0"/>
              </a:rPr>
              <a:t>del Subsidio FOMVIVIENDA (Lote)     	</a:t>
            </a:r>
            <a:r>
              <a:rPr lang="es-ES_tradnl" sz="1400" u="sng" dirty="0" smtClean="0">
                <a:latin typeface="Arial" panose="020B0604020202020204" pitchFamily="34" charset="0"/>
                <a:cs typeface="Arial" panose="020B0604020202020204" pitchFamily="34" charset="0"/>
              </a:rPr>
              <a:t>$   </a:t>
            </a:r>
            <a:r>
              <a:rPr lang="es-ES_tradnl" sz="1400" u="sng" dirty="0">
                <a:latin typeface="Arial" panose="020B0604020202020204" pitchFamily="34" charset="0"/>
                <a:cs typeface="Arial" panose="020B0604020202020204" pitchFamily="34" charset="0"/>
              </a:rPr>
              <a:t>4.247.462  </a:t>
            </a:r>
            <a:endParaRPr lang="es-ES_tradnl" sz="1400" u="sng" dirty="0" smtClean="0">
              <a:latin typeface="Arial" panose="020B0604020202020204" pitchFamily="34" charset="0"/>
              <a:cs typeface="Arial" panose="020B0604020202020204" pitchFamily="34" charset="0"/>
            </a:endParaRPr>
          </a:p>
          <a:p>
            <a:r>
              <a:rPr lang="es-ES_tradnl" sz="1400" dirty="0" smtClean="0">
                <a:latin typeface="Arial" panose="020B0604020202020204" pitchFamily="34" charset="0"/>
                <a:cs typeface="Arial" panose="020B0604020202020204" pitchFamily="34" charset="0"/>
              </a:rPr>
              <a:t>Valor </a:t>
            </a:r>
            <a:r>
              <a:rPr lang="es-ES_tradnl" sz="1400" dirty="0">
                <a:latin typeface="Arial" panose="020B0604020202020204" pitchFamily="34" charset="0"/>
                <a:cs typeface="Arial" panose="020B0604020202020204" pitchFamily="34" charset="0"/>
              </a:rPr>
              <a:t>Vivienda 	</a:t>
            </a:r>
            <a:r>
              <a:rPr lang="es-ES_tradnl" sz="1400" dirty="0" smtClean="0">
                <a:latin typeface="Arial" panose="020B0604020202020204" pitchFamily="34" charset="0"/>
                <a:cs typeface="Arial" panose="020B0604020202020204" pitchFamily="34" charset="0"/>
              </a:rPr>
              <a:t>		$ 25,457,038 </a:t>
            </a:r>
          </a:p>
          <a:p>
            <a:r>
              <a:rPr lang="es-ES_tradnl" sz="1400" dirty="0" smtClean="0">
                <a:latin typeface="Arial" panose="020B0604020202020204" pitchFamily="34" charset="0"/>
                <a:cs typeface="Arial" panose="020B0604020202020204" pitchFamily="34" charset="0"/>
              </a:rPr>
              <a:t>Cuota </a:t>
            </a:r>
            <a:r>
              <a:rPr lang="es-ES_tradnl" sz="1400" dirty="0">
                <a:latin typeface="Arial" panose="020B0604020202020204" pitchFamily="34" charset="0"/>
                <a:cs typeface="Arial" panose="020B0604020202020204" pitchFamily="34" charset="0"/>
              </a:rPr>
              <a:t>inicial 5%  mínimo                     	</a:t>
            </a:r>
            <a:r>
              <a:rPr lang="es-ES_tradnl" sz="1400" dirty="0" smtClean="0">
                <a:latin typeface="Arial" panose="020B0604020202020204" pitchFamily="34" charset="0"/>
                <a:cs typeface="Arial" panose="020B0604020202020204" pitchFamily="34" charset="0"/>
              </a:rPr>
              <a:t>$   2.156.000</a:t>
            </a:r>
          </a:p>
          <a:p>
            <a:r>
              <a:rPr lang="es-ES_tradnl" sz="1400" b="1" dirty="0" smtClean="0">
                <a:latin typeface="Arial" panose="020B0604020202020204" pitchFamily="34" charset="0"/>
                <a:cs typeface="Arial" panose="020B0604020202020204" pitchFamily="34" charset="0"/>
              </a:rPr>
              <a:t>Valor </a:t>
            </a:r>
            <a:r>
              <a:rPr lang="es-ES_tradnl" sz="1400" b="1" dirty="0">
                <a:latin typeface="Arial" panose="020B0604020202020204" pitchFamily="34" charset="0"/>
                <a:cs typeface="Arial" panose="020B0604020202020204" pitchFamily="34" charset="0"/>
              </a:rPr>
              <a:t>total del crédito                        	</a:t>
            </a:r>
            <a:r>
              <a:rPr lang="es-ES_tradnl" sz="1400" b="1" dirty="0" smtClean="0">
                <a:latin typeface="Arial" panose="020B0604020202020204" pitchFamily="34" charset="0"/>
                <a:cs typeface="Arial" panose="020B0604020202020204" pitchFamily="34" charset="0"/>
              </a:rPr>
              <a:t>$ 23,301,038</a:t>
            </a:r>
            <a:endParaRPr lang="es-CO" sz="1400" dirty="0">
              <a:latin typeface="Arial" panose="020B0604020202020204" pitchFamily="34" charset="0"/>
              <a:cs typeface="Arial" panose="020B0604020202020204" pitchFamily="34" charset="0"/>
            </a:endParaRPr>
          </a:p>
        </p:txBody>
      </p:sp>
      <p:sp>
        <p:nvSpPr>
          <p:cNvPr id="6" name="5 Rectángulo"/>
          <p:cNvSpPr/>
          <p:nvPr/>
        </p:nvSpPr>
        <p:spPr>
          <a:xfrm>
            <a:off x="683568" y="2113111"/>
            <a:ext cx="8064896" cy="307777"/>
          </a:xfrm>
          <a:prstGeom prst="rect">
            <a:avLst/>
          </a:prstGeom>
        </p:spPr>
        <p:txBody>
          <a:bodyPr wrap="square">
            <a:spAutoFit/>
          </a:bodyPr>
          <a:lstStyle/>
          <a:p>
            <a:r>
              <a:rPr lang="es-ES_tradnl" sz="1400" dirty="0">
                <a:latin typeface="Arial" panose="020B0604020202020204" pitchFamily="34" charset="0"/>
                <a:cs typeface="Arial" panose="020B0604020202020204" pitchFamily="34" charset="0"/>
              </a:rPr>
              <a:t>Para hogares con ingresos hasta de </a:t>
            </a:r>
            <a:r>
              <a:rPr lang="es-ES_tradnl" sz="1400" dirty="0" smtClean="0">
                <a:latin typeface="Arial" panose="020B0604020202020204" pitchFamily="34" charset="0"/>
                <a:cs typeface="Arial" panose="020B0604020202020204" pitchFamily="34" charset="0"/>
              </a:rPr>
              <a:t>1.6 SMLV </a:t>
            </a:r>
            <a:r>
              <a:rPr lang="es-ES_tradnl" sz="1400" b="1" dirty="0" smtClean="0">
                <a:latin typeface="Arial" panose="020B0604020202020204" pitchFamily="34" charset="0"/>
                <a:cs typeface="Arial" panose="020B0604020202020204" pitchFamily="34" charset="0"/>
              </a:rPr>
              <a:t>($985.600)</a:t>
            </a:r>
            <a:r>
              <a:rPr lang="es-ES_tradnl" sz="1400" dirty="0" smtClean="0">
                <a:latin typeface="Arial" panose="020B0604020202020204" pitchFamily="34" charset="0"/>
                <a:cs typeface="Arial" panose="020B0604020202020204" pitchFamily="34" charset="0"/>
              </a:rPr>
              <a:t> </a:t>
            </a:r>
            <a:r>
              <a:rPr lang="es-ES_tradnl" sz="1400" dirty="0">
                <a:latin typeface="Arial" panose="020B0604020202020204" pitchFamily="34" charset="0"/>
                <a:cs typeface="Arial" panose="020B0604020202020204" pitchFamily="34" charset="0"/>
              </a:rPr>
              <a:t>el subsidio será de </a:t>
            </a:r>
            <a:r>
              <a:rPr lang="es-ES_tradnl" sz="1400" dirty="0" smtClean="0">
                <a:latin typeface="Arial" panose="020B0604020202020204" pitchFamily="34" charset="0"/>
                <a:cs typeface="Arial" panose="020B0604020202020204" pitchFamily="34" charset="0"/>
              </a:rPr>
              <a:t>30 </a:t>
            </a:r>
            <a:r>
              <a:rPr lang="es-ES_tradnl" sz="1400" dirty="0">
                <a:latin typeface="Arial" panose="020B0604020202020204" pitchFamily="34" charset="0"/>
                <a:cs typeface="Arial" panose="020B0604020202020204" pitchFamily="34" charset="0"/>
              </a:rPr>
              <a:t>SMLV. </a:t>
            </a:r>
            <a:endParaRPr lang="es-CO" sz="1400" dirty="0">
              <a:latin typeface="Arial" panose="020B0604020202020204" pitchFamily="34" charset="0"/>
              <a:cs typeface="Arial" panose="020B0604020202020204" pitchFamily="34" charset="0"/>
            </a:endParaRPr>
          </a:p>
        </p:txBody>
      </p:sp>
      <p:sp>
        <p:nvSpPr>
          <p:cNvPr id="7" name="6 Rectángulo"/>
          <p:cNvSpPr/>
          <p:nvPr/>
        </p:nvSpPr>
        <p:spPr>
          <a:xfrm>
            <a:off x="683568" y="4272242"/>
            <a:ext cx="8208912" cy="523220"/>
          </a:xfrm>
          <a:prstGeom prst="rect">
            <a:avLst/>
          </a:prstGeom>
        </p:spPr>
        <p:txBody>
          <a:bodyPr wrap="square">
            <a:spAutoFit/>
          </a:bodyPr>
          <a:lstStyle/>
          <a:p>
            <a:r>
              <a:rPr lang="es-ES_tradnl" sz="1400" dirty="0">
                <a:latin typeface="Arial" panose="020B0604020202020204" pitchFamily="34" charset="0"/>
                <a:cs typeface="Arial" panose="020B0604020202020204" pitchFamily="34" charset="0"/>
              </a:rPr>
              <a:t>Para los hogares cuyos ingresos son de más de </a:t>
            </a:r>
            <a:r>
              <a:rPr lang="es-ES_tradnl" sz="1400" dirty="0" smtClean="0">
                <a:latin typeface="Arial" panose="020B0604020202020204" pitchFamily="34" charset="0"/>
                <a:cs typeface="Arial" panose="020B0604020202020204" pitchFamily="34" charset="0"/>
              </a:rPr>
              <a:t>1.6 </a:t>
            </a:r>
            <a:r>
              <a:rPr lang="es-ES_tradnl" sz="1400" dirty="0">
                <a:latin typeface="Arial" panose="020B0604020202020204" pitchFamily="34" charset="0"/>
                <a:cs typeface="Arial" panose="020B0604020202020204" pitchFamily="34" charset="0"/>
              </a:rPr>
              <a:t>SMLV ($</a:t>
            </a:r>
            <a:r>
              <a:rPr lang="es-ES_tradnl" sz="1400" dirty="0" smtClean="0">
                <a:latin typeface="Arial" panose="020B0604020202020204" pitchFamily="34" charset="0"/>
                <a:cs typeface="Arial" panose="020B0604020202020204" pitchFamily="34" charset="0"/>
              </a:rPr>
              <a:t>985.600) </a:t>
            </a:r>
            <a:r>
              <a:rPr lang="es-ES_tradnl" sz="1400" dirty="0">
                <a:latin typeface="Arial" panose="020B0604020202020204" pitchFamily="34" charset="0"/>
                <a:cs typeface="Arial" panose="020B0604020202020204" pitchFamily="34" charset="0"/>
              </a:rPr>
              <a:t>y hasta 2 SMLV </a:t>
            </a:r>
            <a:r>
              <a:rPr lang="es-ES_tradnl" sz="1400" b="1" dirty="0">
                <a:latin typeface="Arial" panose="020B0604020202020204" pitchFamily="34" charset="0"/>
                <a:cs typeface="Arial" panose="020B0604020202020204" pitchFamily="34" charset="0"/>
              </a:rPr>
              <a:t>(1.232.000)</a:t>
            </a:r>
            <a:r>
              <a:rPr lang="es-ES_tradnl" sz="1400" dirty="0">
                <a:latin typeface="Arial" panose="020B0604020202020204" pitchFamily="34" charset="0"/>
                <a:cs typeface="Arial" panose="020B0604020202020204" pitchFamily="34" charset="0"/>
              </a:rPr>
              <a:t>,</a:t>
            </a:r>
            <a:r>
              <a:rPr lang="es-ES_tradnl" sz="1400" b="1" dirty="0">
                <a:latin typeface="Arial" panose="020B0604020202020204" pitchFamily="34" charset="0"/>
                <a:cs typeface="Arial" panose="020B0604020202020204" pitchFamily="34" charset="0"/>
              </a:rPr>
              <a:t> </a:t>
            </a:r>
            <a:r>
              <a:rPr lang="es-ES_tradnl" sz="1400" b="1" dirty="0" smtClean="0">
                <a:latin typeface="Arial" panose="020B0604020202020204" pitchFamily="34" charset="0"/>
                <a:cs typeface="Arial" panose="020B0604020202020204" pitchFamily="34" charset="0"/>
              </a:rPr>
              <a:t>  </a:t>
            </a:r>
            <a:r>
              <a:rPr lang="es-ES_tradnl" sz="1400" dirty="0" smtClean="0">
                <a:latin typeface="Arial" panose="020B0604020202020204" pitchFamily="34" charset="0"/>
                <a:cs typeface="Arial" panose="020B0604020202020204" pitchFamily="34" charset="0"/>
              </a:rPr>
              <a:t>el </a:t>
            </a:r>
            <a:r>
              <a:rPr lang="es-ES_tradnl" sz="1400" dirty="0">
                <a:latin typeface="Arial" panose="020B0604020202020204" pitchFamily="34" charset="0"/>
                <a:cs typeface="Arial" panose="020B0604020202020204" pitchFamily="34" charset="0"/>
              </a:rPr>
              <a:t>subsidio será de </a:t>
            </a:r>
            <a:r>
              <a:rPr lang="es-ES_tradnl" sz="1400" dirty="0" smtClean="0">
                <a:latin typeface="Arial" panose="020B0604020202020204" pitchFamily="34" charset="0"/>
                <a:cs typeface="Arial" panose="020B0604020202020204" pitchFamily="34" charset="0"/>
              </a:rPr>
              <a:t>25 </a:t>
            </a:r>
            <a:r>
              <a:rPr lang="es-ES_tradnl" sz="1400" dirty="0">
                <a:latin typeface="Arial" panose="020B0604020202020204" pitchFamily="34" charset="0"/>
                <a:cs typeface="Arial" panose="020B0604020202020204" pitchFamily="34" charset="0"/>
              </a:rPr>
              <a:t>SMLV.</a:t>
            </a:r>
            <a:endParaRPr lang="es-CO" sz="1400" dirty="0">
              <a:latin typeface="Arial" panose="020B0604020202020204" pitchFamily="34" charset="0"/>
              <a:cs typeface="Arial" panose="020B0604020202020204" pitchFamily="34" charset="0"/>
            </a:endParaRPr>
          </a:p>
        </p:txBody>
      </p:sp>
      <p:sp>
        <p:nvSpPr>
          <p:cNvPr id="9" name="1 Título"/>
          <p:cNvSpPr txBox="1">
            <a:spLocks/>
          </p:cNvSpPr>
          <p:nvPr/>
        </p:nvSpPr>
        <p:spPr>
          <a:xfrm>
            <a:off x="391916" y="1196752"/>
            <a:ext cx="8752084" cy="566772"/>
          </a:xfrm>
          <a:prstGeom prst="rect">
            <a:avLst/>
          </a:prstGeom>
        </p:spPr>
        <p:txBody>
          <a:bodyPr/>
          <a:lstStyle>
            <a:lvl1pPr algn="ctr" defTabSz="914400" rtl="0" eaLnBrk="1" latinLnBrk="0" hangingPunct="1">
              <a:spcBef>
                <a:spcPct val="0"/>
              </a:spcBef>
              <a:buNone/>
              <a:defRPr sz="3200" kern="1200">
                <a:solidFill>
                  <a:schemeClr val="tx1"/>
                </a:solidFill>
                <a:latin typeface="Arial" pitchFamily="34" charset="0"/>
                <a:ea typeface="+mj-ea"/>
                <a:cs typeface="Arial" pitchFamily="34" charset="0"/>
              </a:defRPr>
            </a:lvl1pPr>
          </a:lstStyle>
          <a:p>
            <a:r>
              <a:rPr lang="es-CO" b="1" dirty="0" smtClean="0">
                <a:solidFill>
                  <a:srgbClr val="FF0000"/>
                </a:solidFill>
                <a:effectLst>
                  <a:outerShdw blurRad="38100" dist="38100" dir="2700000" algn="tl">
                    <a:srgbClr val="000000">
                      <a:alpha val="43137"/>
                    </a:srgbClr>
                  </a:outerShdw>
                </a:effectLst>
              </a:rPr>
              <a:t>PROYECTOS VIPA </a:t>
            </a:r>
            <a:endParaRPr lang="es-CO" b="1" dirty="0">
              <a:solidFill>
                <a:srgbClr val="FF0000"/>
              </a:solidFill>
              <a:effectLst>
                <a:outerShdw blurRad="38100" dist="38100" dir="2700000" algn="tl">
                  <a:srgbClr val="000000">
                    <a:alpha val="43137"/>
                  </a:srgbClr>
                </a:outerShdw>
              </a:effectLst>
            </a:endParaRPr>
          </a:p>
        </p:txBody>
      </p:sp>
      <p:sp>
        <p:nvSpPr>
          <p:cNvPr id="10" name="9 CuadroTexto"/>
          <p:cNvSpPr txBox="1"/>
          <p:nvPr/>
        </p:nvSpPr>
        <p:spPr>
          <a:xfrm>
            <a:off x="827584" y="539969"/>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11" name="Picture 2" descr="C:\Users\User\Downloads\Hemos Cumplido y Má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548" t="1635" r="-571" b="56915"/>
          <a:stretch/>
        </p:blipFill>
        <p:spPr bwMode="auto">
          <a:xfrm>
            <a:off x="4627549" y="168218"/>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780042" y="44624"/>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249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249596"/>
            <a:ext cx="8568952" cy="584775"/>
          </a:xfrm>
          <a:prstGeom prst="rect">
            <a:avLst/>
          </a:prstGeom>
        </p:spPr>
        <p:txBody>
          <a:bodyPr wrap="square">
            <a:spAutoFit/>
          </a:bodyPr>
          <a:lstStyle/>
          <a:p>
            <a:pPr algn="ctr"/>
            <a:r>
              <a:rPr lang="es-ES_tradnl" sz="3200" b="1" dirty="0" smtClean="0">
                <a:solidFill>
                  <a:srgbClr val="FF0000"/>
                </a:solidFill>
                <a:effectLst>
                  <a:outerShdw blurRad="38100" dist="38100" dir="2700000" algn="tl">
                    <a:srgbClr val="000000">
                      <a:alpha val="43137"/>
                    </a:srgbClr>
                  </a:outerShdw>
                </a:effectLst>
                <a:latin typeface="+mj-lt"/>
                <a:cs typeface="Arial" panose="020B0604020202020204" pitchFamily="34" charset="0"/>
              </a:rPr>
              <a:t>VIVIENDA DE INTERÉS SOCIAL</a:t>
            </a:r>
          </a:p>
        </p:txBody>
      </p:sp>
      <p:sp>
        <p:nvSpPr>
          <p:cNvPr id="13" name="12 CuadroTexto"/>
          <p:cNvSpPr txBox="1"/>
          <p:nvPr/>
        </p:nvSpPr>
        <p:spPr>
          <a:xfrm>
            <a:off x="803118" y="611977"/>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14" name="Picture 2" descr="C:\Users\User\Downloads\Hemos Cumplido y Má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548" t="1635" r="-571" b="56915"/>
          <a:stretch/>
        </p:blipFill>
        <p:spPr bwMode="auto">
          <a:xfrm>
            <a:off x="4603083" y="240226"/>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755576" y="116632"/>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sp>
        <p:nvSpPr>
          <p:cNvPr id="17" name="Rectángulo 16"/>
          <p:cNvSpPr/>
          <p:nvPr/>
        </p:nvSpPr>
        <p:spPr>
          <a:xfrm>
            <a:off x="1922164" y="1692097"/>
            <a:ext cx="3293466" cy="461665"/>
          </a:xfrm>
          <a:prstGeom prst="rect">
            <a:avLst/>
          </a:prstGeom>
        </p:spPr>
        <p:txBody>
          <a:bodyPr wrap="none">
            <a:spAutoFit/>
          </a:bodyPr>
          <a:lstStyle/>
          <a:p>
            <a:r>
              <a:rPr lang="es-CO" sz="2400" b="1" dirty="0" smtClean="0">
                <a:effectLst/>
                <a:latin typeface="+mj-lt"/>
                <a:ea typeface="Calibri" panose="020F0502020204030204" pitchFamily="34" charset="0"/>
              </a:rPr>
              <a:t>CIUDADELA LA PATRIA</a:t>
            </a:r>
            <a:endParaRPr lang="es-CO" sz="2400" dirty="0">
              <a:latin typeface="+mj-lt"/>
            </a:endParaRPr>
          </a:p>
        </p:txBody>
      </p:sp>
      <p:pic>
        <p:nvPicPr>
          <p:cNvPr id="18" name="Imagen 17" descr="C:\Users\Carolina\Documents\CAROLINA\FOMVIVIENDA\LA PATRIA\REGISTRO FOTOGRAFICO OBRA LA PATRIA\Septiembre\IMG-20150922-WA00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715" y="1806496"/>
            <a:ext cx="3326773" cy="2105408"/>
          </a:xfrm>
          <a:prstGeom prst="rect">
            <a:avLst/>
          </a:prstGeom>
          <a:noFill/>
          <a:ln>
            <a:noFill/>
          </a:ln>
        </p:spPr>
      </p:pic>
      <p:pic>
        <p:nvPicPr>
          <p:cNvPr id="19" name="Picture 5" descr="\\TESORERIA\oficios ing llano\CONTROL INTERNO\fotos patria\20150819_092233 (2).jpg"/>
          <p:cNvPicPr/>
          <p:nvPr/>
        </p:nvPicPr>
        <p:blipFill>
          <a:blip r:embed="rId4" cstate="print"/>
          <a:srcRect/>
          <a:stretch>
            <a:fillRect/>
          </a:stretch>
        </p:blipFill>
        <p:spPr bwMode="auto">
          <a:xfrm>
            <a:off x="5629512" y="3963163"/>
            <a:ext cx="3363649" cy="1914109"/>
          </a:xfrm>
          <a:prstGeom prst="rect">
            <a:avLst/>
          </a:prstGeom>
          <a:noFill/>
        </p:spPr>
      </p:pic>
      <p:sp>
        <p:nvSpPr>
          <p:cNvPr id="20" name="Rectángulo 19"/>
          <p:cNvSpPr/>
          <p:nvPr/>
        </p:nvSpPr>
        <p:spPr>
          <a:xfrm>
            <a:off x="357064" y="2394277"/>
            <a:ext cx="6096000" cy="1262910"/>
          </a:xfrm>
          <a:prstGeom prst="rect">
            <a:avLst/>
          </a:prstGeom>
        </p:spPr>
        <p:txBody>
          <a:bodyPr>
            <a:spAutoFit/>
          </a:bodyPr>
          <a:lstStyle/>
          <a:p>
            <a:pPr algn="just">
              <a:lnSpc>
                <a:spcPct val="115000"/>
              </a:lnSpc>
              <a:spcAft>
                <a:spcPts val="1000"/>
              </a:spcAft>
            </a:pPr>
            <a:r>
              <a:rPr lang="es-CO" b="1" dirty="0" smtClean="0">
                <a:effectLst/>
                <a:latin typeface="+mj-lt"/>
                <a:ea typeface="Calibri" panose="020F0502020204030204" pitchFamily="34" charset="0"/>
                <a:cs typeface="Times New Roman" panose="02020603050405020304" pitchFamily="18" charset="0"/>
              </a:rPr>
              <a:t>DESCRIPCIÓN:			</a:t>
            </a:r>
            <a:r>
              <a:rPr lang="es-CO" dirty="0" smtClean="0">
                <a:effectLst/>
                <a:latin typeface="+mj-lt"/>
                <a:ea typeface="Calibri" panose="020F0502020204030204" pitchFamily="34" charset="0"/>
                <a:cs typeface="Times New Roman" panose="02020603050405020304" pitchFamily="18" charset="0"/>
              </a:rPr>
              <a:t>73 CASAS</a:t>
            </a:r>
            <a:endParaRPr lang="es-CO" sz="1600" dirty="0" smtClean="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es-CO" b="1" dirty="0" smtClean="0">
                <a:effectLst/>
                <a:latin typeface="+mj-lt"/>
                <a:ea typeface="Calibri" panose="020F0502020204030204" pitchFamily="34" charset="0"/>
                <a:cs typeface="Times New Roman" panose="02020603050405020304" pitchFamily="18" charset="0"/>
              </a:rPr>
              <a:t>VALOR DEL PROYETO</a:t>
            </a:r>
            <a:r>
              <a:rPr lang="es-CO" dirty="0" smtClean="0">
                <a:effectLst/>
                <a:latin typeface="+mj-lt"/>
                <a:ea typeface="Calibri" panose="020F0502020204030204" pitchFamily="34" charset="0"/>
                <a:cs typeface="Times New Roman" panose="02020603050405020304" pitchFamily="18" charset="0"/>
              </a:rPr>
              <a:t>:		5.000 millones</a:t>
            </a:r>
            <a:endParaRPr lang="es-CO" sz="1600" dirty="0" smtClean="0">
              <a:effectLst/>
              <a:latin typeface="+mj-lt"/>
              <a:ea typeface="Calibri" panose="020F0502020204030204" pitchFamily="34" charset="0"/>
              <a:cs typeface="Times New Roman" panose="02020603050405020304" pitchFamily="18" charset="0"/>
            </a:endParaRPr>
          </a:p>
          <a:p>
            <a:r>
              <a:rPr lang="es-CO" b="1" dirty="0" smtClean="0">
                <a:effectLst/>
                <a:latin typeface="+mj-lt"/>
                <a:ea typeface="Calibri" panose="020F0502020204030204" pitchFamily="34" charset="0"/>
              </a:rPr>
              <a:t>VALOR SUBSIDIO FOMVIVIENDA:	</a:t>
            </a:r>
            <a:r>
              <a:rPr lang="es-CO" dirty="0" smtClean="0">
                <a:effectLst/>
                <a:latin typeface="+mj-lt"/>
                <a:ea typeface="Calibri" panose="020F0502020204030204" pitchFamily="34" charset="0"/>
              </a:rPr>
              <a:t>$933.880.000</a:t>
            </a:r>
            <a:endParaRPr lang="es-CO" dirty="0">
              <a:latin typeface="+mj-lt"/>
            </a:endParaRPr>
          </a:p>
        </p:txBody>
      </p:sp>
      <p:sp>
        <p:nvSpPr>
          <p:cNvPr id="21" name="Rectángulo 20"/>
          <p:cNvSpPr/>
          <p:nvPr/>
        </p:nvSpPr>
        <p:spPr>
          <a:xfrm>
            <a:off x="366355" y="3933057"/>
            <a:ext cx="5234484" cy="1631216"/>
          </a:xfrm>
          <a:prstGeom prst="rect">
            <a:avLst/>
          </a:prstGeom>
        </p:spPr>
        <p:txBody>
          <a:bodyPr wrap="square">
            <a:spAutoFit/>
          </a:bodyPr>
          <a:lstStyle/>
          <a:p>
            <a:pPr algn="just"/>
            <a:r>
              <a:rPr lang="es-CO" sz="2000" b="1" dirty="0" smtClean="0">
                <a:effectLst/>
                <a:latin typeface="+mj-lt"/>
                <a:ea typeface="Calibri" panose="020F0502020204030204" pitchFamily="34" charset="0"/>
              </a:rPr>
              <a:t>En la actualidad la primera  etapa que consta de 38 casas se encuentra terminada, se adelantan los procesos de escrituración  con los beneficiarios para entregar el proyecto este mes y así iniciar ventas de la segunda etapa.</a:t>
            </a:r>
            <a:endParaRPr lang="es-CO" sz="2000" b="1" dirty="0">
              <a:latin typeface="+mj-lt"/>
            </a:endParaRPr>
          </a:p>
        </p:txBody>
      </p:sp>
    </p:spTree>
    <p:extLst>
      <p:ext uri="{BB962C8B-B14F-4D97-AF65-F5344CB8AC3E}">
        <p14:creationId xmlns:p14="http://schemas.microsoft.com/office/powerpoint/2010/main" val="3503962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6312"/>
            <a:ext cx="6048672" cy="4242968"/>
          </a:xfrm>
          <a:prstGeom prst="rect">
            <a:avLst/>
          </a:prstGeom>
          <a:solidFill>
            <a:schemeClr val="bg1"/>
          </a:solidFill>
          <a:ln>
            <a:noFill/>
          </a:ln>
        </p:spPr>
      </p:pic>
      <p:sp>
        <p:nvSpPr>
          <p:cNvPr id="4" name="1 Título"/>
          <p:cNvSpPr txBox="1">
            <a:spLocks/>
          </p:cNvSpPr>
          <p:nvPr/>
        </p:nvSpPr>
        <p:spPr>
          <a:xfrm>
            <a:off x="441432" y="1124744"/>
            <a:ext cx="8451047" cy="1163136"/>
          </a:xfrm>
          <a:prstGeom prst="rect">
            <a:avLst/>
          </a:prstGeom>
        </p:spPr>
        <p:txBody>
          <a:bodyPr/>
          <a:lstStyle>
            <a:lvl1pPr algn="ctr" defTabSz="914400" rtl="0" eaLnBrk="1" latinLnBrk="0" hangingPunct="1">
              <a:spcBef>
                <a:spcPct val="0"/>
              </a:spcBef>
              <a:buNone/>
              <a:defRPr sz="3200" kern="1200">
                <a:solidFill>
                  <a:schemeClr val="tx1"/>
                </a:solidFill>
                <a:latin typeface="Arial" pitchFamily="34" charset="0"/>
                <a:ea typeface="+mj-ea"/>
                <a:cs typeface="Arial" pitchFamily="34" charset="0"/>
              </a:defRPr>
            </a:lvl1pPr>
          </a:lstStyle>
          <a:p>
            <a:r>
              <a:rPr lang="es-CO" b="1" dirty="0" smtClean="0">
                <a:solidFill>
                  <a:srgbClr val="FF0000"/>
                </a:solidFill>
                <a:effectLst>
                  <a:outerShdw blurRad="38100" dist="38100" dir="2700000" algn="tl">
                    <a:srgbClr val="000000">
                      <a:alpha val="43137"/>
                    </a:srgbClr>
                  </a:outerShdw>
                </a:effectLst>
              </a:rPr>
              <a:t>VIVIENDA DE INTERÉS SOCIAL </a:t>
            </a:r>
            <a:endParaRPr lang="es-CO" b="1" dirty="0">
              <a:solidFill>
                <a:srgbClr val="FF0000"/>
              </a:solidFill>
              <a:effectLst>
                <a:outerShdw blurRad="38100" dist="38100" dir="2700000" algn="tl">
                  <a:srgbClr val="000000">
                    <a:alpha val="43137"/>
                  </a:srgbClr>
                </a:outerShdw>
              </a:effectLst>
            </a:endParaRPr>
          </a:p>
        </p:txBody>
      </p:sp>
      <p:sp>
        <p:nvSpPr>
          <p:cNvPr id="5" name="4 CuadroTexto"/>
          <p:cNvSpPr txBox="1"/>
          <p:nvPr/>
        </p:nvSpPr>
        <p:spPr>
          <a:xfrm>
            <a:off x="803118" y="611977"/>
            <a:ext cx="5760640" cy="584775"/>
          </a:xfrm>
          <a:prstGeom prst="rect">
            <a:avLst/>
          </a:prstGeom>
          <a:noFill/>
        </p:spPr>
        <p:txBody>
          <a:bodyPr wrap="square" rtlCol="0">
            <a:spAutoFit/>
          </a:bodyPr>
          <a:lstStyle/>
          <a:p>
            <a:r>
              <a:rPr lang="es-CO" sz="3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rPr>
              <a:t>VIVIENDA PARA TODOS</a:t>
            </a:r>
            <a:endParaRPr lang="es-CO" sz="32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Franklin Gothic Medium Cond" panose="020B0606030402020204" pitchFamily="34" charset="0"/>
            </a:endParaRPr>
          </a:p>
        </p:txBody>
      </p:sp>
      <p:pic>
        <p:nvPicPr>
          <p:cNvPr id="6" name="Picture 2" descr="C:\Users\User\Downloads\Hemos Cumplido y Má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548" t="1635" r="-571" b="56915"/>
          <a:stretch/>
        </p:blipFill>
        <p:spPr bwMode="auto">
          <a:xfrm>
            <a:off x="4603083" y="240226"/>
            <a:ext cx="1011621" cy="79925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755576" y="116632"/>
            <a:ext cx="57361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Armenia Vivienda Digna</a:t>
            </a:r>
            <a:endParaRPr lang="es-ES" sz="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8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3380</TotalTime>
  <Words>927</Words>
  <Application>Microsoft Office PowerPoint</Application>
  <PresentationFormat>Presentación en pantalla (4:3)</PresentationFormat>
  <Paragraphs>240</Paragraphs>
  <Slides>17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Century Gothic</vt:lpstr>
      <vt:lpstr>Franklin Gothic Medium Cond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CAMILO</dc:creator>
  <cp:lastModifiedBy>Control Interno</cp:lastModifiedBy>
  <cp:revision>678</cp:revision>
  <dcterms:created xsi:type="dcterms:W3CDTF">2015-06-30T16:10:17Z</dcterms:created>
  <dcterms:modified xsi:type="dcterms:W3CDTF">2015-12-23T19:42:19Z</dcterms:modified>
</cp:coreProperties>
</file>